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5" r:id="rId1"/>
  </p:sldMasterIdLst>
  <p:sldIdLst>
    <p:sldId id="256" r:id="rId2"/>
    <p:sldId id="258" r:id="rId3"/>
    <p:sldId id="277" r:id="rId4"/>
    <p:sldId id="279" r:id="rId5"/>
    <p:sldId id="278" r:id="rId6"/>
    <p:sldId id="257" r:id="rId7"/>
    <p:sldId id="284" r:id="rId8"/>
    <p:sldId id="260" r:id="rId9"/>
    <p:sldId id="275" r:id="rId10"/>
    <p:sldId id="262" r:id="rId11"/>
    <p:sldId id="265" r:id="rId12"/>
    <p:sldId id="280" r:id="rId13"/>
    <p:sldId id="281" r:id="rId14"/>
    <p:sldId id="263" r:id="rId15"/>
    <p:sldId id="266" r:id="rId16"/>
    <p:sldId id="267" r:id="rId17"/>
    <p:sldId id="268" r:id="rId18"/>
    <p:sldId id="274" r:id="rId19"/>
    <p:sldId id="270" r:id="rId20"/>
    <p:sldId id="282" r:id="rId21"/>
    <p:sldId id="283" r:id="rId22"/>
    <p:sldId id="276" r:id="rId23"/>
    <p:sldId id="272"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ya Zahid" initials="HZ" lastIdx="2" clrIdx="0">
    <p:extLst>
      <p:ext uri="{19B8F6BF-5375-455C-9EA6-DF929625EA0E}">
        <p15:presenceInfo xmlns:p15="http://schemas.microsoft.com/office/powerpoint/2012/main" userId="Haya Zahi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B1D39C-402A-4E37-BA45-BD02E7597041}"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B1F448D9-ADFC-419C-8495-ED0CA84CFA37}">
      <dgm:prSet phldrT="[Text]"/>
      <dgm:spPr/>
      <dgm:t>
        <a:bodyPr/>
        <a:lstStyle/>
        <a:p>
          <a:r>
            <a:rPr lang="en-US" dirty="0" smtClean="0"/>
            <a:t>JUDGMENT</a:t>
          </a:r>
          <a:endParaRPr lang="en-US" dirty="0"/>
        </a:p>
      </dgm:t>
    </dgm:pt>
    <dgm:pt modelId="{43415553-2DB6-4FF6-81D8-244B17CEEA3C}" type="parTrans" cxnId="{E4FE9B64-81F2-4368-9FF9-85D93C1FF4AB}">
      <dgm:prSet/>
      <dgm:spPr/>
      <dgm:t>
        <a:bodyPr/>
        <a:lstStyle/>
        <a:p>
          <a:endParaRPr lang="en-US"/>
        </a:p>
      </dgm:t>
    </dgm:pt>
    <dgm:pt modelId="{1A8922CE-A9AC-403E-AF86-4D6B9B255834}" type="sibTrans" cxnId="{E4FE9B64-81F2-4368-9FF9-85D93C1FF4AB}">
      <dgm:prSet/>
      <dgm:spPr/>
      <dgm:t>
        <a:bodyPr/>
        <a:lstStyle/>
        <a:p>
          <a:endParaRPr lang="en-US"/>
        </a:p>
      </dgm:t>
    </dgm:pt>
    <dgm:pt modelId="{E9340FDB-EA3D-4A2F-AB65-72B3D813C0F7}">
      <dgm:prSet phldrT="[Text]"/>
      <dgm:spPr/>
      <dgm:t>
        <a:bodyPr/>
        <a:lstStyle/>
        <a:p>
          <a:r>
            <a:rPr lang="en-US" dirty="0" smtClean="0"/>
            <a:t>NEVER ENDING PRECEDENTS CITED </a:t>
          </a:r>
          <a:endParaRPr lang="en-US" dirty="0"/>
        </a:p>
      </dgm:t>
    </dgm:pt>
    <dgm:pt modelId="{50C1C741-4FCB-4740-A9AE-971E1563B1E9}" type="parTrans" cxnId="{6F237F65-60AB-46D3-B502-48B30F5942D4}">
      <dgm:prSet/>
      <dgm:spPr/>
      <dgm:t>
        <a:bodyPr/>
        <a:lstStyle/>
        <a:p>
          <a:endParaRPr lang="en-US"/>
        </a:p>
      </dgm:t>
    </dgm:pt>
    <dgm:pt modelId="{FFEE7B16-588D-4087-9C1A-4FEA5B9F9C81}" type="sibTrans" cxnId="{6F237F65-60AB-46D3-B502-48B30F5942D4}">
      <dgm:prSet/>
      <dgm:spPr/>
      <dgm:t>
        <a:bodyPr/>
        <a:lstStyle/>
        <a:p>
          <a:endParaRPr lang="en-US"/>
        </a:p>
      </dgm:t>
    </dgm:pt>
    <dgm:pt modelId="{E83405DD-E482-4B46-9151-8A4CA6D0478D}">
      <dgm:prSet phldrT="[Text]"/>
      <dgm:spPr/>
      <dgm:t>
        <a:bodyPr/>
        <a:lstStyle/>
        <a:p>
          <a:r>
            <a:rPr lang="en-US" dirty="0" smtClean="0"/>
            <a:t>IRRELEVANT EVIDENCE</a:t>
          </a:r>
          <a:endParaRPr lang="en-US" dirty="0"/>
        </a:p>
      </dgm:t>
    </dgm:pt>
    <dgm:pt modelId="{64FB48BC-E8B1-4F88-B59B-7A6B2022F628}" type="parTrans" cxnId="{97691F5A-76B5-4140-B5B7-4C0E80288036}">
      <dgm:prSet/>
      <dgm:spPr/>
      <dgm:t>
        <a:bodyPr/>
        <a:lstStyle/>
        <a:p>
          <a:endParaRPr lang="en-US"/>
        </a:p>
      </dgm:t>
    </dgm:pt>
    <dgm:pt modelId="{FCE90212-8CC4-4C5A-89A0-5622C76A7A53}" type="sibTrans" cxnId="{97691F5A-76B5-4140-B5B7-4C0E80288036}">
      <dgm:prSet/>
      <dgm:spPr/>
      <dgm:t>
        <a:bodyPr/>
        <a:lstStyle/>
        <a:p>
          <a:endParaRPr lang="en-US"/>
        </a:p>
      </dgm:t>
    </dgm:pt>
    <dgm:pt modelId="{5E8B6E1B-D87B-4699-9DB2-2056B8692098}">
      <dgm:prSet phldrT="[Text]"/>
      <dgm:spPr/>
      <dgm:t>
        <a:bodyPr/>
        <a:lstStyle/>
        <a:p>
          <a:r>
            <a:rPr lang="en-US" dirty="0" smtClean="0"/>
            <a:t>BAD COUNSEL</a:t>
          </a:r>
          <a:endParaRPr lang="en-US" dirty="0"/>
        </a:p>
      </dgm:t>
    </dgm:pt>
    <dgm:pt modelId="{F5A96001-180E-4111-999B-FB306662FCC4}" type="parTrans" cxnId="{C01A1E67-E149-49C5-8F0C-B71F515975E2}">
      <dgm:prSet/>
      <dgm:spPr/>
      <dgm:t>
        <a:bodyPr/>
        <a:lstStyle/>
        <a:p>
          <a:endParaRPr lang="en-US"/>
        </a:p>
      </dgm:t>
    </dgm:pt>
    <dgm:pt modelId="{A9C05F7A-6A4C-4BD5-B282-263C119DC317}" type="sibTrans" cxnId="{C01A1E67-E149-49C5-8F0C-B71F515975E2}">
      <dgm:prSet/>
      <dgm:spPr/>
      <dgm:t>
        <a:bodyPr/>
        <a:lstStyle/>
        <a:p>
          <a:endParaRPr lang="en-US"/>
        </a:p>
      </dgm:t>
    </dgm:pt>
    <dgm:pt modelId="{A55EE9EC-5C83-4780-9742-C0798E6C70EF}">
      <dgm:prSet phldrT="[Text]"/>
      <dgm:spPr/>
      <dgm:t>
        <a:bodyPr/>
        <a:lstStyle/>
        <a:p>
          <a:r>
            <a:rPr lang="en-US" dirty="0" smtClean="0"/>
            <a:t>LIES</a:t>
          </a:r>
          <a:endParaRPr lang="en-US" dirty="0"/>
        </a:p>
      </dgm:t>
    </dgm:pt>
    <dgm:pt modelId="{CB76005C-987C-4638-820F-122A9C2FC9F7}" type="parTrans" cxnId="{313DEA72-E193-4C1D-9994-5CF795805C74}">
      <dgm:prSet/>
      <dgm:spPr/>
      <dgm:t>
        <a:bodyPr/>
        <a:lstStyle/>
        <a:p>
          <a:endParaRPr lang="en-US"/>
        </a:p>
      </dgm:t>
    </dgm:pt>
    <dgm:pt modelId="{1F89DDD8-C877-49D5-A71B-76EF830552D5}" type="sibTrans" cxnId="{313DEA72-E193-4C1D-9994-5CF795805C74}">
      <dgm:prSet/>
      <dgm:spPr/>
      <dgm:t>
        <a:bodyPr/>
        <a:lstStyle/>
        <a:p>
          <a:endParaRPr lang="en-US"/>
        </a:p>
      </dgm:t>
    </dgm:pt>
    <dgm:pt modelId="{98954154-4EB0-4ACD-AB45-DB422D375755}">
      <dgm:prSet/>
      <dgm:spPr/>
      <dgm:t>
        <a:bodyPr/>
        <a:lstStyle/>
        <a:p>
          <a:r>
            <a:rPr lang="en-US" dirty="0" smtClean="0"/>
            <a:t>ALLEGATIONS</a:t>
          </a:r>
          <a:endParaRPr lang="en-US" dirty="0"/>
        </a:p>
      </dgm:t>
    </dgm:pt>
    <dgm:pt modelId="{E409B96F-7BBB-4978-98A0-E7918FD4F786}" type="parTrans" cxnId="{AE82DE36-B2E2-47C3-A923-E8786AAC7C3A}">
      <dgm:prSet/>
      <dgm:spPr/>
      <dgm:t>
        <a:bodyPr/>
        <a:lstStyle/>
        <a:p>
          <a:endParaRPr lang="en-US"/>
        </a:p>
      </dgm:t>
    </dgm:pt>
    <dgm:pt modelId="{80EB1686-911B-48B8-BA01-57B06FBFE3BF}" type="sibTrans" cxnId="{AE82DE36-B2E2-47C3-A923-E8786AAC7C3A}">
      <dgm:prSet/>
      <dgm:spPr/>
      <dgm:t>
        <a:bodyPr/>
        <a:lstStyle/>
        <a:p>
          <a:endParaRPr lang="en-US"/>
        </a:p>
      </dgm:t>
    </dgm:pt>
    <dgm:pt modelId="{1AD4A640-25DC-4CD3-A978-4221BEA5EF74}">
      <dgm:prSet/>
      <dgm:spPr/>
      <dgm:t>
        <a:bodyPr/>
        <a:lstStyle/>
        <a:p>
          <a:r>
            <a:rPr lang="en-US" dirty="0" smtClean="0"/>
            <a:t>TIME PRESSURE</a:t>
          </a:r>
          <a:endParaRPr lang="en-US" dirty="0"/>
        </a:p>
      </dgm:t>
    </dgm:pt>
    <dgm:pt modelId="{366A4709-C30C-4477-8B95-7CBB97C228AB}" type="parTrans" cxnId="{18E57D61-4C5F-4BDB-8E1D-E6BD590471B6}">
      <dgm:prSet/>
      <dgm:spPr/>
      <dgm:t>
        <a:bodyPr/>
        <a:lstStyle/>
        <a:p>
          <a:endParaRPr lang="en-US"/>
        </a:p>
      </dgm:t>
    </dgm:pt>
    <dgm:pt modelId="{8B40969D-51F9-4D9F-B0AB-F75A279BC356}" type="sibTrans" cxnId="{18E57D61-4C5F-4BDB-8E1D-E6BD590471B6}">
      <dgm:prSet/>
      <dgm:spPr/>
      <dgm:t>
        <a:bodyPr/>
        <a:lstStyle/>
        <a:p>
          <a:endParaRPr lang="en-US"/>
        </a:p>
      </dgm:t>
    </dgm:pt>
    <dgm:pt modelId="{B1637897-B235-423C-B8C6-7F583F889196}">
      <dgm:prSet/>
      <dgm:spPr/>
      <dgm:t>
        <a:bodyPr/>
        <a:lstStyle/>
        <a:p>
          <a:r>
            <a:rPr lang="en-US" dirty="0" smtClean="0"/>
            <a:t>INCONCLUSIVE EVIDENCE</a:t>
          </a:r>
          <a:endParaRPr lang="en-US" dirty="0"/>
        </a:p>
      </dgm:t>
    </dgm:pt>
    <dgm:pt modelId="{1740BF8F-7BB4-4219-A228-50F66D1DBCA7}" type="parTrans" cxnId="{686751ED-2D87-4FA6-928D-605B57B05AE2}">
      <dgm:prSet/>
      <dgm:spPr/>
      <dgm:t>
        <a:bodyPr/>
        <a:lstStyle/>
        <a:p>
          <a:endParaRPr lang="en-US"/>
        </a:p>
      </dgm:t>
    </dgm:pt>
    <dgm:pt modelId="{09F90B3B-DEFE-4FDE-A943-F88659A58632}" type="sibTrans" cxnId="{686751ED-2D87-4FA6-928D-605B57B05AE2}">
      <dgm:prSet/>
      <dgm:spPr/>
      <dgm:t>
        <a:bodyPr/>
        <a:lstStyle/>
        <a:p>
          <a:endParaRPr lang="en-US"/>
        </a:p>
      </dgm:t>
    </dgm:pt>
    <dgm:pt modelId="{3A9D846B-8045-4843-A2EE-7E78E221DEE9}" type="pres">
      <dgm:prSet presAssocID="{9BB1D39C-402A-4E37-BA45-BD02E7597041}" presName="cycle" presStyleCnt="0">
        <dgm:presLayoutVars>
          <dgm:chMax val="1"/>
          <dgm:dir/>
          <dgm:animLvl val="ctr"/>
          <dgm:resizeHandles val="exact"/>
        </dgm:presLayoutVars>
      </dgm:prSet>
      <dgm:spPr/>
      <dgm:t>
        <a:bodyPr/>
        <a:lstStyle/>
        <a:p>
          <a:endParaRPr lang="en-US"/>
        </a:p>
      </dgm:t>
    </dgm:pt>
    <dgm:pt modelId="{E5ADE157-9027-4B41-93C5-4837DC9D89A2}" type="pres">
      <dgm:prSet presAssocID="{B1F448D9-ADFC-419C-8495-ED0CA84CFA37}" presName="centerShape" presStyleLbl="node0" presStyleIdx="0" presStyleCnt="1" custScaleX="140131" custScaleY="126764"/>
      <dgm:spPr/>
      <dgm:t>
        <a:bodyPr/>
        <a:lstStyle/>
        <a:p>
          <a:endParaRPr lang="en-US"/>
        </a:p>
      </dgm:t>
    </dgm:pt>
    <dgm:pt modelId="{14908FD8-3992-4AD7-8753-4096FC310F97}" type="pres">
      <dgm:prSet presAssocID="{50C1C741-4FCB-4740-A9AE-971E1563B1E9}" presName="Name9" presStyleLbl="parChTrans1D2" presStyleIdx="0" presStyleCnt="7"/>
      <dgm:spPr/>
      <dgm:t>
        <a:bodyPr/>
        <a:lstStyle/>
        <a:p>
          <a:endParaRPr lang="en-US"/>
        </a:p>
      </dgm:t>
    </dgm:pt>
    <dgm:pt modelId="{B6E3DD21-D6AB-4E43-A260-3CD7AE7BE3BD}" type="pres">
      <dgm:prSet presAssocID="{50C1C741-4FCB-4740-A9AE-971E1563B1E9}" presName="connTx" presStyleLbl="parChTrans1D2" presStyleIdx="0" presStyleCnt="7"/>
      <dgm:spPr/>
      <dgm:t>
        <a:bodyPr/>
        <a:lstStyle/>
        <a:p>
          <a:endParaRPr lang="en-US"/>
        </a:p>
      </dgm:t>
    </dgm:pt>
    <dgm:pt modelId="{CFED6AC3-B5B0-4CBE-AC01-E16058D1C971}" type="pres">
      <dgm:prSet presAssocID="{E9340FDB-EA3D-4A2F-AB65-72B3D813C0F7}" presName="node" presStyleLbl="node1" presStyleIdx="0" presStyleCnt="7">
        <dgm:presLayoutVars>
          <dgm:bulletEnabled val="1"/>
        </dgm:presLayoutVars>
      </dgm:prSet>
      <dgm:spPr/>
      <dgm:t>
        <a:bodyPr/>
        <a:lstStyle/>
        <a:p>
          <a:endParaRPr lang="en-US"/>
        </a:p>
      </dgm:t>
    </dgm:pt>
    <dgm:pt modelId="{7564F640-993F-4133-8BF5-3635FF30CCFF}" type="pres">
      <dgm:prSet presAssocID="{64FB48BC-E8B1-4F88-B59B-7A6B2022F628}" presName="Name9" presStyleLbl="parChTrans1D2" presStyleIdx="1" presStyleCnt="7"/>
      <dgm:spPr/>
      <dgm:t>
        <a:bodyPr/>
        <a:lstStyle/>
        <a:p>
          <a:endParaRPr lang="en-US"/>
        </a:p>
      </dgm:t>
    </dgm:pt>
    <dgm:pt modelId="{BF4E02C0-9C4D-4E3D-A660-DE45D5315430}" type="pres">
      <dgm:prSet presAssocID="{64FB48BC-E8B1-4F88-B59B-7A6B2022F628}" presName="connTx" presStyleLbl="parChTrans1D2" presStyleIdx="1" presStyleCnt="7"/>
      <dgm:spPr/>
      <dgm:t>
        <a:bodyPr/>
        <a:lstStyle/>
        <a:p>
          <a:endParaRPr lang="en-US"/>
        </a:p>
      </dgm:t>
    </dgm:pt>
    <dgm:pt modelId="{5A393677-AF18-4D09-83B4-958C04093CA7}" type="pres">
      <dgm:prSet presAssocID="{E83405DD-E482-4B46-9151-8A4CA6D0478D}" presName="node" presStyleLbl="node1" presStyleIdx="1" presStyleCnt="7">
        <dgm:presLayoutVars>
          <dgm:bulletEnabled val="1"/>
        </dgm:presLayoutVars>
      </dgm:prSet>
      <dgm:spPr/>
      <dgm:t>
        <a:bodyPr/>
        <a:lstStyle/>
        <a:p>
          <a:endParaRPr lang="en-US"/>
        </a:p>
      </dgm:t>
    </dgm:pt>
    <dgm:pt modelId="{BA631F05-459F-4DFE-A88F-49715BA56552}" type="pres">
      <dgm:prSet presAssocID="{F5A96001-180E-4111-999B-FB306662FCC4}" presName="Name9" presStyleLbl="parChTrans1D2" presStyleIdx="2" presStyleCnt="7"/>
      <dgm:spPr/>
      <dgm:t>
        <a:bodyPr/>
        <a:lstStyle/>
        <a:p>
          <a:endParaRPr lang="en-US"/>
        </a:p>
      </dgm:t>
    </dgm:pt>
    <dgm:pt modelId="{8EAF0A1E-D6E0-4A04-AC75-574CFF89DE85}" type="pres">
      <dgm:prSet presAssocID="{F5A96001-180E-4111-999B-FB306662FCC4}" presName="connTx" presStyleLbl="parChTrans1D2" presStyleIdx="2" presStyleCnt="7"/>
      <dgm:spPr/>
      <dgm:t>
        <a:bodyPr/>
        <a:lstStyle/>
        <a:p>
          <a:endParaRPr lang="en-US"/>
        </a:p>
      </dgm:t>
    </dgm:pt>
    <dgm:pt modelId="{F06A3E95-0476-4CAF-9210-F29C7F733E00}" type="pres">
      <dgm:prSet presAssocID="{5E8B6E1B-D87B-4699-9DB2-2056B8692098}" presName="node" presStyleLbl="node1" presStyleIdx="2" presStyleCnt="7">
        <dgm:presLayoutVars>
          <dgm:bulletEnabled val="1"/>
        </dgm:presLayoutVars>
      </dgm:prSet>
      <dgm:spPr/>
      <dgm:t>
        <a:bodyPr/>
        <a:lstStyle/>
        <a:p>
          <a:endParaRPr lang="en-US"/>
        </a:p>
      </dgm:t>
    </dgm:pt>
    <dgm:pt modelId="{A8E2BFE4-64BE-4F2B-93E9-95C0C1CE7C8C}" type="pres">
      <dgm:prSet presAssocID="{CB76005C-987C-4638-820F-122A9C2FC9F7}" presName="Name9" presStyleLbl="parChTrans1D2" presStyleIdx="3" presStyleCnt="7"/>
      <dgm:spPr/>
      <dgm:t>
        <a:bodyPr/>
        <a:lstStyle/>
        <a:p>
          <a:endParaRPr lang="en-US"/>
        </a:p>
      </dgm:t>
    </dgm:pt>
    <dgm:pt modelId="{A1E2F8AA-EAE1-4B74-9567-E29653DB1D67}" type="pres">
      <dgm:prSet presAssocID="{CB76005C-987C-4638-820F-122A9C2FC9F7}" presName="connTx" presStyleLbl="parChTrans1D2" presStyleIdx="3" presStyleCnt="7"/>
      <dgm:spPr/>
      <dgm:t>
        <a:bodyPr/>
        <a:lstStyle/>
        <a:p>
          <a:endParaRPr lang="en-US"/>
        </a:p>
      </dgm:t>
    </dgm:pt>
    <dgm:pt modelId="{883EF652-7CB4-4520-BEFB-81298C61D96D}" type="pres">
      <dgm:prSet presAssocID="{A55EE9EC-5C83-4780-9742-C0798E6C70EF}" presName="node" presStyleLbl="node1" presStyleIdx="3" presStyleCnt="7">
        <dgm:presLayoutVars>
          <dgm:bulletEnabled val="1"/>
        </dgm:presLayoutVars>
      </dgm:prSet>
      <dgm:spPr/>
      <dgm:t>
        <a:bodyPr/>
        <a:lstStyle/>
        <a:p>
          <a:endParaRPr lang="en-US"/>
        </a:p>
      </dgm:t>
    </dgm:pt>
    <dgm:pt modelId="{5128D07A-EEB5-4407-AAA4-0141545A0FAB}" type="pres">
      <dgm:prSet presAssocID="{E409B96F-7BBB-4978-98A0-E7918FD4F786}" presName="Name9" presStyleLbl="parChTrans1D2" presStyleIdx="4" presStyleCnt="7"/>
      <dgm:spPr/>
      <dgm:t>
        <a:bodyPr/>
        <a:lstStyle/>
        <a:p>
          <a:endParaRPr lang="en-US"/>
        </a:p>
      </dgm:t>
    </dgm:pt>
    <dgm:pt modelId="{E20C8724-7800-4396-A8E4-31C8CF972764}" type="pres">
      <dgm:prSet presAssocID="{E409B96F-7BBB-4978-98A0-E7918FD4F786}" presName="connTx" presStyleLbl="parChTrans1D2" presStyleIdx="4" presStyleCnt="7"/>
      <dgm:spPr/>
      <dgm:t>
        <a:bodyPr/>
        <a:lstStyle/>
        <a:p>
          <a:endParaRPr lang="en-US"/>
        </a:p>
      </dgm:t>
    </dgm:pt>
    <dgm:pt modelId="{73378121-E550-4413-848E-AB7C0EA69DFA}" type="pres">
      <dgm:prSet presAssocID="{98954154-4EB0-4ACD-AB45-DB422D375755}" presName="node" presStyleLbl="node1" presStyleIdx="4" presStyleCnt="7">
        <dgm:presLayoutVars>
          <dgm:bulletEnabled val="1"/>
        </dgm:presLayoutVars>
      </dgm:prSet>
      <dgm:spPr/>
      <dgm:t>
        <a:bodyPr/>
        <a:lstStyle/>
        <a:p>
          <a:endParaRPr lang="en-US"/>
        </a:p>
      </dgm:t>
    </dgm:pt>
    <dgm:pt modelId="{C91A237A-EB65-43D5-97C6-DB2EDA20B3A2}" type="pres">
      <dgm:prSet presAssocID="{366A4709-C30C-4477-8B95-7CBB97C228AB}" presName="Name9" presStyleLbl="parChTrans1D2" presStyleIdx="5" presStyleCnt="7"/>
      <dgm:spPr/>
      <dgm:t>
        <a:bodyPr/>
        <a:lstStyle/>
        <a:p>
          <a:endParaRPr lang="en-US"/>
        </a:p>
      </dgm:t>
    </dgm:pt>
    <dgm:pt modelId="{3A5F4EFC-3FA1-4AFC-9B4E-31940A4B5C93}" type="pres">
      <dgm:prSet presAssocID="{366A4709-C30C-4477-8B95-7CBB97C228AB}" presName="connTx" presStyleLbl="parChTrans1D2" presStyleIdx="5" presStyleCnt="7"/>
      <dgm:spPr/>
      <dgm:t>
        <a:bodyPr/>
        <a:lstStyle/>
        <a:p>
          <a:endParaRPr lang="en-US"/>
        </a:p>
      </dgm:t>
    </dgm:pt>
    <dgm:pt modelId="{8CCACE12-F94C-4FE9-8C52-5E1884B4314C}" type="pres">
      <dgm:prSet presAssocID="{1AD4A640-25DC-4CD3-A978-4221BEA5EF74}" presName="node" presStyleLbl="node1" presStyleIdx="5" presStyleCnt="7">
        <dgm:presLayoutVars>
          <dgm:bulletEnabled val="1"/>
        </dgm:presLayoutVars>
      </dgm:prSet>
      <dgm:spPr/>
      <dgm:t>
        <a:bodyPr/>
        <a:lstStyle/>
        <a:p>
          <a:endParaRPr lang="en-US"/>
        </a:p>
      </dgm:t>
    </dgm:pt>
    <dgm:pt modelId="{E19CFF44-45A9-4BB5-8637-F1D4555DB232}" type="pres">
      <dgm:prSet presAssocID="{1740BF8F-7BB4-4219-A228-50F66D1DBCA7}" presName="Name9" presStyleLbl="parChTrans1D2" presStyleIdx="6" presStyleCnt="7"/>
      <dgm:spPr/>
      <dgm:t>
        <a:bodyPr/>
        <a:lstStyle/>
        <a:p>
          <a:endParaRPr lang="en-US"/>
        </a:p>
      </dgm:t>
    </dgm:pt>
    <dgm:pt modelId="{38332ACA-C247-4861-972E-9592E6E26FC6}" type="pres">
      <dgm:prSet presAssocID="{1740BF8F-7BB4-4219-A228-50F66D1DBCA7}" presName="connTx" presStyleLbl="parChTrans1D2" presStyleIdx="6" presStyleCnt="7"/>
      <dgm:spPr/>
      <dgm:t>
        <a:bodyPr/>
        <a:lstStyle/>
        <a:p>
          <a:endParaRPr lang="en-US"/>
        </a:p>
      </dgm:t>
    </dgm:pt>
    <dgm:pt modelId="{4F30A396-009B-4C08-94FC-7964BECFA22B}" type="pres">
      <dgm:prSet presAssocID="{B1637897-B235-423C-B8C6-7F583F889196}" presName="node" presStyleLbl="node1" presStyleIdx="6" presStyleCnt="7">
        <dgm:presLayoutVars>
          <dgm:bulletEnabled val="1"/>
        </dgm:presLayoutVars>
      </dgm:prSet>
      <dgm:spPr/>
      <dgm:t>
        <a:bodyPr/>
        <a:lstStyle/>
        <a:p>
          <a:endParaRPr lang="en-US"/>
        </a:p>
      </dgm:t>
    </dgm:pt>
  </dgm:ptLst>
  <dgm:cxnLst>
    <dgm:cxn modelId="{F072E63B-91F5-4E2B-990A-4ACBADBE67F8}" type="presOf" srcId="{CB76005C-987C-4638-820F-122A9C2FC9F7}" destId="{A1E2F8AA-EAE1-4B74-9567-E29653DB1D67}" srcOrd="1" destOrd="0" presId="urn:microsoft.com/office/officeart/2005/8/layout/radial1"/>
    <dgm:cxn modelId="{D5B7168B-4DF1-4042-B8C7-041314DEB0D7}" type="presOf" srcId="{366A4709-C30C-4477-8B95-7CBB97C228AB}" destId="{3A5F4EFC-3FA1-4AFC-9B4E-31940A4B5C93}" srcOrd="1" destOrd="0" presId="urn:microsoft.com/office/officeart/2005/8/layout/radial1"/>
    <dgm:cxn modelId="{EFF62EB7-7E5F-45B1-ADC2-9862CBA0D472}" type="presOf" srcId="{CB76005C-987C-4638-820F-122A9C2FC9F7}" destId="{A8E2BFE4-64BE-4F2B-93E9-95C0C1CE7C8C}" srcOrd="0" destOrd="0" presId="urn:microsoft.com/office/officeart/2005/8/layout/radial1"/>
    <dgm:cxn modelId="{493BDC7D-1AB4-4985-95BB-3F538C519666}" type="presOf" srcId="{98954154-4EB0-4ACD-AB45-DB422D375755}" destId="{73378121-E550-4413-848E-AB7C0EA69DFA}" srcOrd="0" destOrd="0" presId="urn:microsoft.com/office/officeart/2005/8/layout/radial1"/>
    <dgm:cxn modelId="{171FE8FB-6EF4-4CBD-858A-A1FC35F0CE75}" type="presOf" srcId="{A55EE9EC-5C83-4780-9742-C0798E6C70EF}" destId="{883EF652-7CB4-4520-BEFB-81298C61D96D}" srcOrd="0" destOrd="0" presId="urn:microsoft.com/office/officeart/2005/8/layout/radial1"/>
    <dgm:cxn modelId="{23F4706A-42D2-4A7E-8D70-CCF48F593DF9}" type="presOf" srcId="{9BB1D39C-402A-4E37-BA45-BD02E7597041}" destId="{3A9D846B-8045-4843-A2EE-7E78E221DEE9}" srcOrd="0" destOrd="0" presId="urn:microsoft.com/office/officeart/2005/8/layout/radial1"/>
    <dgm:cxn modelId="{5D117531-194A-41B7-99F7-C6FED10C8391}" type="presOf" srcId="{B1F448D9-ADFC-419C-8495-ED0CA84CFA37}" destId="{E5ADE157-9027-4B41-93C5-4837DC9D89A2}" srcOrd="0" destOrd="0" presId="urn:microsoft.com/office/officeart/2005/8/layout/radial1"/>
    <dgm:cxn modelId="{6134D8D5-E9D4-4FD2-AEC6-4367D08EE72D}" type="presOf" srcId="{F5A96001-180E-4111-999B-FB306662FCC4}" destId="{8EAF0A1E-D6E0-4A04-AC75-574CFF89DE85}" srcOrd="1" destOrd="0" presId="urn:microsoft.com/office/officeart/2005/8/layout/radial1"/>
    <dgm:cxn modelId="{E4FE9B64-81F2-4368-9FF9-85D93C1FF4AB}" srcId="{9BB1D39C-402A-4E37-BA45-BD02E7597041}" destId="{B1F448D9-ADFC-419C-8495-ED0CA84CFA37}" srcOrd="0" destOrd="0" parTransId="{43415553-2DB6-4FF6-81D8-244B17CEEA3C}" sibTransId="{1A8922CE-A9AC-403E-AF86-4D6B9B255834}"/>
    <dgm:cxn modelId="{6D10B80D-509D-46B5-9754-29EE2625FBD1}" type="presOf" srcId="{5E8B6E1B-D87B-4699-9DB2-2056B8692098}" destId="{F06A3E95-0476-4CAF-9210-F29C7F733E00}" srcOrd="0" destOrd="0" presId="urn:microsoft.com/office/officeart/2005/8/layout/radial1"/>
    <dgm:cxn modelId="{EE1CDD87-3D7B-4AB3-A592-EEA36D765F88}" type="presOf" srcId="{64FB48BC-E8B1-4F88-B59B-7A6B2022F628}" destId="{7564F640-993F-4133-8BF5-3635FF30CCFF}" srcOrd="0" destOrd="0" presId="urn:microsoft.com/office/officeart/2005/8/layout/radial1"/>
    <dgm:cxn modelId="{18E57D61-4C5F-4BDB-8E1D-E6BD590471B6}" srcId="{B1F448D9-ADFC-419C-8495-ED0CA84CFA37}" destId="{1AD4A640-25DC-4CD3-A978-4221BEA5EF74}" srcOrd="5" destOrd="0" parTransId="{366A4709-C30C-4477-8B95-7CBB97C228AB}" sibTransId="{8B40969D-51F9-4D9F-B0AB-F75A279BC356}"/>
    <dgm:cxn modelId="{DA3F13DD-43F4-4CC7-BDBD-AAF4C1B87ABB}" type="presOf" srcId="{1740BF8F-7BB4-4219-A228-50F66D1DBCA7}" destId="{38332ACA-C247-4861-972E-9592E6E26FC6}" srcOrd="1" destOrd="0" presId="urn:microsoft.com/office/officeart/2005/8/layout/radial1"/>
    <dgm:cxn modelId="{2552D0C1-CB07-4BAE-8024-D65784B0F2C1}" type="presOf" srcId="{50C1C741-4FCB-4740-A9AE-971E1563B1E9}" destId="{B6E3DD21-D6AB-4E43-A260-3CD7AE7BE3BD}" srcOrd="1" destOrd="0" presId="urn:microsoft.com/office/officeart/2005/8/layout/radial1"/>
    <dgm:cxn modelId="{9AFFCCE8-80C5-442F-A120-CDAA632FBC45}" type="presOf" srcId="{E409B96F-7BBB-4978-98A0-E7918FD4F786}" destId="{5128D07A-EEB5-4407-AAA4-0141545A0FAB}" srcOrd="0" destOrd="0" presId="urn:microsoft.com/office/officeart/2005/8/layout/radial1"/>
    <dgm:cxn modelId="{804C2485-E5EA-4941-8800-79AA4D595E31}" type="presOf" srcId="{F5A96001-180E-4111-999B-FB306662FCC4}" destId="{BA631F05-459F-4DFE-A88F-49715BA56552}" srcOrd="0" destOrd="0" presId="urn:microsoft.com/office/officeart/2005/8/layout/radial1"/>
    <dgm:cxn modelId="{6F237F65-60AB-46D3-B502-48B30F5942D4}" srcId="{B1F448D9-ADFC-419C-8495-ED0CA84CFA37}" destId="{E9340FDB-EA3D-4A2F-AB65-72B3D813C0F7}" srcOrd="0" destOrd="0" parTransId="{50C1C741-4FCB-4740-A9AE-971E1563B1E9}" sibTransId="{FFEE7B16-588D-4087-9C1A-4FEA5B9F9C81}"/>
    <dgm:cxn modelId="{BBB734FB-6A76-4881-AE71-D1D01247763C}" type="presOf" srcId="{64FB48BC-E8B1-4F88-B59B-7A6B2022F628}" destId="{BF4E02C0-9C4D-4E3D-A660-DE45D5315430}" srcOrd="1" destOrd="0" presId="urn:microsoft.com/office/officeart/2005/8/layout/radial1"/>
    <dgm:cxn modelId="{E58DDF1F-A065-4CD4-9BA3-97F82E7739AD}" type="presOf" srcId="{E9340FDB-EA3D-4A2F-AB65-72B3D813C0F7}" destId="{CFED6AC3-B5B0-4CBE-AC01-E16058D1C971}" srcOrd="0" destOrd="0" presId="urn:microsoft.com/office/officeart/2005/8/layout/radial1"/>
    <dgm:cxn modelId="{BBE1B721-B9A5-4B28-9AC8-9FCBA696DDDD}" type="presOf" srcId="{B1637897-B235-423C-B8C6-7F583F889196}" destId="{4F30A396-009B-4C08-94FC-7964BECFA22B}" srcOrd="0" destOrd="0" presId="urn:microsoft.com/office/officeart/2005/8/layout/radial1"/>
    <dgm:cxn modelId="{C01A1E67-E149-49C5-8F0C-B71F515975E2}" srcId="{B1F448D9-ADFC-419C-8495-ED0CA84CFA37}" destId="{5E8B6E1B-D87B-4699-9DB2-2056B8692098}" srcOrd="2" destOrd="0" parTransId="{F5A96001-180E-4111-999B-FB306662FCC4}" sibTransId="{A9C05F7A-6A4C-4BD5-B282-263C119DC317}"/>
    <dgm:cxn modelId="{390B5978-088B-4149-8080-80D5A8C054E3}" type="presOf" srcId="{E83405DD-E482-4B46-9151-8A4CA6D0478D}" destId="{5A393677-AF18-4D09-83B4-958C04093CA7}" srcOrd="0" destOrd="0" presId="urn:microsoft.com/office/officeart/2005/8/layout/radial1"/>
    <dgm:cxn modelId="{75A85759-E714-420A-B336-8663EB362AB0}" type="presOf" srcId="{E409B96F-7BBB-4978-98A0-E7918FD4F786}" destId="{E20C8724-7800-4396-A8E4-31C8CF972764}" srcOrd="1" destOrd="0" presId="urn:microsoft.com/office/officeart/2005/8/layout/radial1"/>
    <dgm:cxn modelId="{AD987B62-E159-4DB3-8F1C-5BF8C8ABD593}" type="presOf" srcId="{50C1C741-4FCB-4740-A9AE-971E1563B1E9}" destId="{14908FD8-3992-4AD7-8753-4096FC310F97}" srcOrd="0" destOrd="0" presId="urn:microsoft.com/office/officeart/2005/8/layout/radial1"/>
    <dgm:cxn modelId="{F711E1CC-2CD7-4484-B710-4EB756B2F14B}" type="presOf" srcId="{1740BF8F-7BB4-4219-A228-50F66D1DBCA7}" destId="{E19CFF44-45A9-4BB5-8637-F1D4555DB232}" srcOrd="0" destOrd="0" presId="urn:microsoft.com/office/officeart/2005/8/layout/radial1"/>
    <dgm:cxn modelId="{686751ED-2D87-4FA6-928D-605B57B05AE2}" srcId="{B1F448D9-ADFC-419C-8495-ED0CA84CFA37}" destId="{B1637897-B235-423C-B8C6-7F583F889196}" srcOrd="6" destOrd="0" parTransId="{1740BF8F-7BB4-4219-A228-50F66D1DBCA7}" sibTransId="{09F90B3B-DEFE-4FDE-A943-F88659A58632}"/>
    <dgm:cxn modelId="{2AFA8D21-A6B6-41AC-849B-FEB877988643}" type="presOf" srcId="{366A4709-C30C-4477-8B95-7CBB97C228AB}" destId="{C91A237A-EB65-43D5-97C6-DB2EDA20B3A2}" srcOrd="0" destOrd="0" presId="urn:microsoft.com/office/officeart/2005/8/layout/radial1"/>
    <dgm:cxn modelId="{97691F5A-76B5-4140-B5B7-4C0E80288036}" srcId="{B1F448D9-ADFC-419C-8495-ED0CA84CFA37}" destId="{E83405DD-E482-4B46-9151-8A4CA6D0478D}" srcOrd="1" destOrd="0" parTransId="{64FB48BC-E8B1-4F88-B59B-7A6B2022F628}" sibTransId="{FCE90212-8CC4-4C5A-89A0-5622C76A7A53}"/>
    <dgm:cxn modelId="{AE82DE36-B2E2-47C3-A923-E8786AAC7C3A}" srcId="{B1F448D9-ADFC-419C-8495-ED0CA84CFA37}" destId="{98954154-4EB0-4ACD-AB45-DB422D375755}" srcOrd="4" destOrd="0" parTransId="{E409B96F-7BBB-4978-98A0-E7918FD4F786}" sibTransId="{80EB1686-911B-48B8-BA01-57B06FBFE3BF}"/>
    <dgm:cxn modelId="{313DEA72-E193-4C1D-9994-5CF795805C74}" srcId="{B1F448D9-ADFC-419C-8495-ED0CA84CFA37}" destId="{A55EE9EC-5C83-4780-9742-C0798E6C70EF}" srcOrd="3" destOrd="0" parTransId="{CB76005C-987C-4638-820F-122A9C2FC9F7}" sibTransId="{1F89DDD8-C877-49D5-A71B-76EF830552D5}"/>
    <dgm:cxn modelId="{776A54F1-5821-4091-8CD1-318BC2417CC1}" type="presOf" srcId="{1AD4A640-25DC-4CD3-A978-4221BEA5EF74}" destId="{8CCACE12-F94C-4FE9-8C52-5E1884B4314C}" srcOrd="0" destOrd="0" presId="urn:microsoft.com/office/officeart/2005/8/layout/radial1"/>
    <dgm:cxn modelId="{C6FC174B-29A7-4386-AE27-68ADCCB939B2}" type="presParOf" srcId="{3A9D846B-8045-4843-A2EE-7E78E221DEE9}" destId="{E5ADE157-9027-4B41-93C5-4837DC9D89A2}" srcOrd="0" destOrd="0" presId="urn:microsoft.com/office/officeart/2005/8/layout/radial1"/>
    <dgm:cxn modelId="{05303CB7-4F44-4A46-B11F-179342824CEE}" type="presParOf" srcId="{3A9D846B-8045-4843-A2EE-7E78E221DEE9}" destId="{14908FD8-3992-4AD7-8753-4096FC310F97}" srcOrd="1" destOrd="0" presId="urn:microsoft.com/office/officeart/2005/8/layout/radial1"/>
    <dgm:cxn modelId="{06920532-525B-4B4E-8C54-41A12591B4D5}" type="presParOf" srcId="{14908FD8-3992-4AD7-8753-4096FC310F97}" destId="{B6E3DD21-D6AB-4E43-A260-3CD7AE7BE3BD}" srcOrd="0" destOrd="0" presId="urn:microsoft.com/office/officeart/2005/8/layout/radial1"/>
    <dgm:cxn modelId="{F24E4A25-91BF-4D90-9772-DD142346F379}" type="presParOf" srcId="{3A9D846B-8045-4843-A2EE-7E78E221DEE9}" destId="{CFED6AC3-B5B0-4CBE-AC01-E16058D1C971}" srcOrd="2" destOrd="0" presId="urn:microsoft.com/office/officeart/2005/8/layout/radial1"/>
    <dgm:cxn modelId="{BEDB0E33-EDBA-42AC-AFF6-BFE70FCEE26D}" type="presParOf" srcId="{3A9D846B-8045-4843-A2EE-7E78E221DEE9}" destId="{7564F640-993F-4133-8BF5-3635FF30CCFF}" srcOrd="3" destOrd="0" presId="urn:microsoft.com/office/officeart/2005/8/layout/radial1"/>
    <dgm:cxn modelId="{F08364F5-86E2-45FC-9F2E-71525D63DC8C}" type="presParOf" srcId="{7564F640-993F-4133-8BF5-3635FF30CCFF}" destId="{BF4E02C0-9C4D-4E3D-A660-DE45D5315430}" srcOrd="0" destOrd="0" presId="urn:microsoft.com/office/officeart/2005/8/layout/radial1"/>
    <dgm:cxn modelId="{FFFA1BD2-0BB8-45BF-B0C5-727E1828056B}" type="presParOf" srcId="{3A9D846B-8045-4843-A2EE-7E78E221DEE9}" destId="{5A393677-AF18-4D09-83B4-958C04093CA7}" srcOrd="4" destOrd="0" presId="urn:microsoft.com/office/officeart/2005/8/layout/radial1"/>
    <dgm:cxn modelId="{80BCC862-1D7F-42F6-A816-A86DB83D1A92}" type="presParOf" srcId="{3A9D846B-8045-4843-A2EE-7E78E221DEE9}" destId="{BA631F05-459F-4DFE-A88F-49715BA56552}" srcOrd="5" destOrd="0" presId="urn:microsoft.com/office/officeart/2005/8/layout/radial1"/>
    <dgm:cxn modelId="{6570DB7F-7C9C-4423-BB4C-B3CBB3C7E298}" type="presParOf" srcId="{BA631F05-459F-4DFE-A88F-49715BA56552}" destId="{8EAF0A1E-D6E0-4A04-AC75-574CFF89DE85}" srcOrd="0" destOrd="0" presId="urn:microsoft.com/office/officeart/2005/8/layout/radial1"/>
    <dgm:cxn modelId="{F60BCEA9-2574-450D-A0FE-120B3DB1149B}" type="presParOf" srcId="{3A9D846B-8045-4843-A2EE-7E78E221DEE9}" destId="{F06A3E95-0476-4CAF-9210-F29C7F733E00}" srcOrd="6" destOrd="0" presId="urn:microsoft.com/office/officeart/2005/8/layout/radial1"/>
    <dgm:cxn modelId="{DFBB8C9F-E057-483B-84B7-2F23E23244F6}" type="presParOf" srcId="{3A9D846B-8045-4843-A2EE-7E78E221DEE9}" destId="{A8E2BFE4-64BE-4F2B-93E9-95C0C1CE7C8C}" srcOrd="7" destOrd="0" presId="urn:microsoft.com/office/officeart/2005/8/layout/radial1"/>
    <dgm:cxn modelId="{6DF2A16F-8CAD-432E-9492-B8C1CB2D3FCD}" type="presParOf" srcId="{A8E2BFE4-64BE-4F2B-93E9-95C0C1CE7C8C}" destId="{A1E2F8AA-EAE1-4B74-9567-E29653DB1D67}" srcOrd="0" destOrd="0" presId="urn:microsoft.com/office/officeart/2005/8/layout/radial1"/>
    <dgm:cxn modelId="{53BD02D8-2744-4ABE-82EC-2BD414EB17F6}" type="presParOf" srcId="{3A9D846B-8045-4843-A2EE-7E78E221DEE9}" destId="{883EF652-7CB4-4520-BEFB-81298C61D96D}" srcOrd="8" destOrd="0" presId="urn:microsoft.com/office/officeart/2005/8/layout/radial1"/>
    <dgm:cxn modelId="{760A3F7D-0B8B-4EAF-8F75-83FD4A0B80E6}" type="presParOf" srcId="{3A9D846B-8045-4843-A2EE-7E78E221DEE9}" destId="{5128D07A-EEB5-4407-AAA4-0141545A0FAB}" srcOrd="9" destOrd="0" presId="urn:microsoft.com/office/officeart/2005/8/layout/radial1"/>
    <dgm:cxn modelId="{4D59C753-36E6-40DA-AB4E-DD4DCE85A16A}" type="presParOf" srcId="{5128D07A-EEB5-4407-AAA4-0141545A0FAB}" destId="{E20C8724-7800-4396-A8E4-31C8CF972764}" srcOrd="0" destOrd="0" presId="urn:microsoft.com/office/officeart/2005/8/layout/radial1"/>
    <dgm:cxn modelId="{CFB3C033-C79E-435F-9F0C-7382A15E251C}" type="presParOf" srcId="{3A9D846B-8045-4843-A2EE-7E78E221DEE9}" destId="{73378121-E550-4413-848E-AB7C0EA69DFA}" srcOrd="10" destOrd="0" presId="urn:microsoft.com/office/officeart/2005/8/layout/radial1"/>
    <dgm:cxn modelId="{CA83D2FD-84DB-452F-8C2A-4252C662645B}" type="presParOf" srcId="{3A9D846B-8045-4843-A2EE-7E78E221DEE9}" destId="{C91A237A-EB65-43D5-97C6-DB2EDA20B3A2}" srcOrd="11" destOrd="0" presId="urn:microsoft.com/office/officeart/2005/8/layout/radial1"/>
    <dgm:cxn modelId="{1444011D-A8C3-4EC8-888A-AA0FA58E5316}" type="presParOf" srcId="{C91A237A-EB65-43D5-97C6-DB2EDA20B3A2}" destId="{3A5F4EFC-3FA1-4AFC-9B4E-31940A4B5C93}" srcOrd="0" destOrd="0" presId="urn:microsoft.com/office/officeart/2005/8/layout/radial1"/>
    <dgm:cxn modelId="{E3E3982C-7CCF-4EB5-A28D-E9ED42F71A51}" type="presParOf" srcId="{3A9D846B-8045-4843-A2EE-7E78E221DEE9}" destId="{8CCACE12-F94C-4FE9-8C52-5E1884B4314C}" srcOrd="12" destOrd="0" presId="urn:microsoft.com/office/officeart/2005/8/layout/radial1"/>
    <dgm:cxn modelId="{D5CB8436-AAF9-4571-892B-0F9BDAFBEE35}" type="presParOf" srcId="{3A9D846B-8045-4843-A2EE-7E78E221DEE9}" destId="{E19CFF44-45A9-4BB5-8637-F1D4555DB232}" srcOrd="13" destOrd="0" presId="urn:microsoft.com/office/officeart/2005/8/layout/radial1"/>
    <dgm:cxn modelId="{B461B7D2-F977-46BA-872F-A227797CE340}" type="presParOf" srcId="{E19CFF44-45A9-4BB5-8637-F1D4555DB232}" destId="{38332ACA-C247-4861-972E-9592E6E26FC6}" srcOrd="0" destOrd="0" presId="urn:microsoft.com/office/officeart/2005/8/layout/radial1"/>
    <dgm:cxn modelId="{D94D012F-5679-44E8-A38A-EF6F0A2E865F}" type="presParOf" srcId="{3A9D846B-8045-4843-A2EE-7E78E221DEE9}" destId="{4F30A396-009B-4C08-94FC-7964BECFA22B}" srcOrd="14"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4D397C-6AA4-488D-A1B8-50DA6A0281C4}" type="doc">
      <dgm:prSet loTypeId="urn:microsoft.com/office/officeart/2005/8/layout/venn1" loCatId="relationship" qsTypeId="urn:microsoft.com/office/officeart/2005/8/quickstyle/simple1" qsCatId="simple" csTypeId="urn:microsoft.com/office/officeart/2005/8/colors/accent1_2" csCatId="accent1" phldr="1"/>
      <dgm:spPr/>
    </dgm:pt>
    <dgm:pt modelId="{4D51BB46-973B-4240-8F58-6D2A87BC2E75}">
      <dgm:prSet phldrT="[Text]"/>
      <dgm:spPr/>
      <dgm:t>
        <a:bodyPr/>
        <a:lstStyle/>
        <a:p>
          <a:r>
            <a:rPr lang="en-US" dirty="0" smtClean="0"/>
            <a:t>Brevity</a:t>
          </a:r>
          <a:endParaRPr lang="en-US" dirty="0"/>
        </a:p>
      </dgm:t>
    </dgm:pt>
    <dgm:pt modelId="{AE12DA29-72F8-43EB-B0E7-948D5F321833}" type="parTrans" cxnId="{C3239420-C51B-4780-BC35-4E166C383608}">
      <dgm:prSet/>
      <dgm:spPr/>
      <dgm:t>
        <a:bodyPr/>
        <a:lstStyle/>
        <a:p>
          <a:endParaRPr lang="en-US"/>
        </a:p>
      </dgm:t>
    </dgm:pt>
    <dgm:pt modelId="{A93982A1-976B-45F8-9553-1267C5940077}" type="sibTrans" cxnId="{C3239420-C51B-4780-BC35-4E166C383608}">
      <dgm:prSet/>
      <dgm:spPr/>
      <dgm:t>
        <a:bodyPr/>
        <a:lstStyle/>
        <a:p>
          <a:endParaRPr lang="en-US"/>
        </a:p>
      </dgm:t>
    </dgm:pt>
    <dgm:pt modelId="{BE12F6E9-D09C-4A39-AE9B-96C64963637A}">
      <dgm:prSet phldrT="[Text]"/>
      <dgm:spPr/>
      <dgm:t>
        <a:bodyPr/>
        <a:lstStyle/>
        <a:p>
          <a:r>
            <a:rPr lang="en-US" dirty="0" smtClean="0"/>
            <a:t>Precision</a:t>
          </a:r>
          <a:endParaRPr lang="en-US" dirty="0"/>
        </a:p>
      </dgm:t>
    </dgm:pt>
    <dgm:pt modelId="{D3BA991A-48BF-4B6E-AF22-54A5CECFC41E}" type="parTrans" cxnId="{79A88CFA-E797-44C9-A6BA-C973E45320D5}">
      <dgm:prSet/>
      <dgm:spPr/>
      <dgm:t>
        <a:bodyPr/>
        <a:lstStyle/>
        <a:p>
          <a:endParaRPr lang="en-US"/>
        </a:p>
      </dgm:t>
    </dgm:pt>
    <dgm:pt modelId="{B484541A-12E3-4595-B151-60738B88AEEB}" type="sibTrans" cxnId="{79A88CFA-E797-44C9-A6BA-C973E45320D5}">
      <dgm:prSet/>
      <dgm:spPr/>
      <dgm:t>
        <a:bodyPr/>
        <a:lstStyle/>
        <a:p>
          <a:endParaRPr lang="en-US"/>
        </a:p>
      </dgm:t>
    </dgm:pt>
    <dgm:pt modelId="{D6457F4E-5B57-4374-A9C7-E9C4930E605F}">
      <dgm:prSet phldrT="[Text]"/>
      <dgm:spPr/>
      <dgm:t>
        <a:bodyPr/>
        <a:lstStyle/>
        <a:p>
          <a:r>
            <a:rPr lang="en-US" dirty="0" smtClean="0"/>
            <a:t>Clarity</a:t>
          </a:r>
          <a:endParaRPr lang="en-US" dirty="0"/>
        </a:p>
      </dgm:t>
    </dgm:pt>
    <dgm:pt modelId="{B07D11B3-2B54-4C68-93CC-D58873B20268}" type="parTrans" cxnId="{D6C87157-2C65-4AE2-9F30-F2D96B7B7142}">
      <dgm:prSet/>
      <dgm:spPr/>
      <dgm:t>
        <a:bodyPr/>
        <a:lstStyle/>
        <a:p>
          <a:endParaRPr lang="en-US"/>
        </a:p>
      </dgm:t>
    </dgm:pt>
    <dgm:pt modelId="{360CCF5E-3790-48C1-866D-0E3C0D9D9219}" type="sibTrans" cxnId="{D6C87157-2C65-4AE2-9F30-F2D96B7B7142}">
      <dgm:prSet/>
      <dgm:spPr/>
      <dgm:t>
        <a:bodyPr/>
        <a:lstStyle/>
        <a:p>
          <a:endParaRPr lang="en-US"/>
        </a:p>
      </dgm:t>
    </dgm:pt>
    <dgm:pt modelId="{CC310B97-26E2-43DE-9F9E-6030C3F0AC80}" type="pres">
      <dgm:prSet presAssocID="{5C4D397C-6AA4-488D-A1B8-50DA6A0281C4}" presName="compositeShape" presStyleCnt="0">
        <dgm:presLayoutVars>
          <dgm:chMax val="7"/>
          <dgm:dir/>
          <dgm:resizeHandles val="exact"/>
        </dgm:presLayoutVars>
      </dgm:prSet>
      <dgm:spPr/>
    </dgm:pt>
    <dgm:pt modelId="{F1032D5D-4D2A-48FF-BDA5-0F39508A16AF}" type="pres">
      <dgm:prSet presAssocID="{4D51BB46-973B-4240-8F58-6D2A87BC2E75}" presName="circ1" presStyleLbl="vennNode1" presStyleIdx="0" presStyleCnt="3"/>
      <dgm:spPr/>
      <dgm:t>
        <a:bodyPr/>
        <a:lstStyle/>
        <a:p>
          <a:endParaRPr lang="en-US"/>
        </a:p>
      </dgm:t>
    </dgm:pt>
    <dgm:pt modelId="{108CE16C-DBCA-4DA9-8D71-63A8C492ABF0}" type="pres">
      <dgm:prSet presAssocID="{4D51BB46-973B-4240-8F58-6D2A87BC2E75}" presName="circ1Tx" presStyleLbl="revTx" presStyleIdx="0" presStyleCnt="0">
        <dgm:presLayoutVars>
          <dgm:chMax val="0"/>
          <dgm:chPref val="0"/>
          <dgm:bulletEnabled val="1"/>
        </dgm:presLayoutVars>
      </dgm:prSet>
      <dgm:spPr/>
      <dgm:t>
        <a:bodyPr/>
        <a:lstStyle/>
        <a:p>
          <a:endParaRPr lang="en-US"/>
        </a:p>
      </dgm:t>
    </dgm:pt>
    <dgm:pt modelId="{A947569F-AA10-43F8-B7BE-0FCD3A92E65E}" type="pres">
      <dgm:prSet presAssocID="{BE12F6E9-D09C-4A39-AE9B-96C64963637A}" presName="circ2" presStyleLbl="vennNode1" presStyleIdx="1" presStyleCnt="3"/>
      <dgm:spPr/>
      <dgm:t>
        <a:bodyPr/>
        <a:lstStyle/>
        <a:p>
          <a:endParaRPr lang="en-US"/>
        </a:p>
      </dgm:t>
    </dgm:pt>
    <dgm:pt modelId="{D9BF73ED-9AD4-4E0D-B377-6AAD3F816EE5}" type="pres">
      <dgm:prSet presAssocID="{BE12F6E9-D09C-4A39-AE9B-96C64963637A}" presName="circ2Tx" presStyleLbl="revTx" presStyleIdx="0" presStyleCnt="0">
        <dgm:presLayoutVars>
          <dgm:chMax val="0"/>
          <dgm:chPref val="0"/>
          <dgm:bulletEnabled val="1"/>
        </dgm:presLayoutVars>
      </dgm:prSet>
      <dgm:spPr/>
      <dgm:t>
        <a:bodyPr/>
        <a:lstStyle/>
        <a:p>
          <a:endParaRPr lang="en-US"/>
        </a:p>
      </dgm:t>
    </dgm:pt>
    <dgm:pt modelId="{018E6568-EF86-4CC5-A474-8A72FC7FB6D7}" type="pres">
      <dgm:prSet presAssocID="{D6457F4E-5B57-4374-A9C7-E9C4930E605F}" presName="circ3" presStyleLbl="vennNode1" presStyleIdx="2" presStyleCnt="3"/>
      <dgm:spPr/>
      <dgm:t>
        <a:bodyPr/>
        <a:lstStyle/>
        <a:p>
          <a:endParaRPr lang="en-US"/>
        </a:p>
      </dgm:t>
    </dgm:pt>
    <dgm:pt modelId="{FBB4DFD0-5B49-4BC2-8E97-5CAFA4F40022}" type="pres">
      <dgm:prSet presAssocID="{D6457F4E-5B57-4374-A9C7-E9C4930E605F}" presName="circ3Tx" presStyleLbl="revTx" presStyleIdx="0" presStyleCnt="0">
        <dgm:presLayoutVars>
          <dgm:chMax val="0"/>
          <dgm:chPref val="0"/>
          <dgm:bulletEnabled val="1"/>
        </dgm:presLayoutVars>
      </dgm:prSet>
      <dgm:spPr/>
      <dgm:t>
        <a:bodyPr/>
        <a:lstStyle/>
        <a:p>
          <a:endParaRPr lang="en-US"/>
        </a:p>
      </dgm:t>
    </dgm:pt>
  </dgm:ptLst>
  <dgm:cxnLst>
    <dgm:cxn modelId="{CD206E00-A117-4CD1-B5C4-483C90C458B0}" type="presOf" srcId="{5C4D397C-6AA4-488D-A1B8-50DA6A0281C4}" destId="{CC310B97-26E2-43DE-9F9E-6030C3F0AC80}" srcOrd="0" destOrd="0" presId="urn:microsoft.com/office/officeart/2005/8/layout/venn1"/>
    <dgm:cxn modelId="{DD99D3CE-733C-4F93-AEB8-770785414AB5}" type="presOf" srcId="{D6457F4E-5B57-4374-A9C7-E9C4930E605F}" destId="{018E6568-EF86-4CC5-A474-8A72FC7FB6D7}" srcOrd="0" destOrd="0" presId="urn:microsoft.com/office/officeart/2005/8/layout/venn1"/>
    <dgm:cxn modelId="{F07CE111-73D2-4B0A-BAC3-7126AFCEF6BE}" type="presOf" srcId="{BE12F6E9-D09C-4A39-AE9B-96C64963637A}" destId="{D9BF73ED-9AD4-4E0D-B377-6AAD3F816EE5}" srcOrd="1" destOrd="0" presId="urn:microsoft.com/office/officeart/2005/8/layout/venn1"/>
    <dgm:cxn modelId="{C3239420-C51B-4780-BC35-4E166C383608}" srcId="{5C4D397C-6AA4-488D-A1B8-50DA6A0281C4}" destId="{4D51BB46-973B-4240-8F58-6D2A87BC2E75}" srcOrd="0" destOrd="0" parTransId="{AE12DA29-72F8-43EB-B0E7-948D5F321833}" sibTransId="{A93982A1-976B-45F8-9553-1267C5940077}"/>
    <dgm:cxn modelId="{EBFA1409-6C21-4F35-919E-1C1DCDE7F719}" type="presOf" srcId="{D6457F4E-5B57-4374-A9C7-E9C4930E605F}" destId="{FBB4DFD0-5B49-4BC2-8E97-5CAFA4F40022}" srcOrd="1" destOrd="0" presId="urn:microsoft.com/office/officeart/2005/8/layout/venn1"/>
    <dgm:cxn modelId="{D6C87157-2C65-4AE2-9F30-F2D96B7B7142}" srcId="{5C4D397C-6AA4-488D-A1B8-50DA6A0281C4}" destId="{D6457F4E-5B57-4374-A9C7-E9C4930E605F}" srcOrd="2" destOrd="0" parTransId="{B07D11B3-2B54-4C68-93CC-D58873B20268}" sibTransId="{360CCF5E-3790-48C1-866D-0E3C0D9D9219}"/>
    <dgm:cxn modelId="{3C7858C8-8AD1-409E-823C-B0B5B2108C56}" type="presOf" srcId="{4D51BB46-973B-4240-8F58-6D2A87BC2E75}" destId="{108CE16C-DBCA-4DA9-8D71-63A8C492ABF0}" srcOrd="1" destOrd="0" presId="urn:microsoft.com/office/officeart/2005/8/layout/venn1"/>
    <dgm:cxn modelId="{79A88CFA-E797-44C9-A6BA-C973E45320D5}" srcId="{5C4D397C-6AA4-488D-A1B8-50DA6A0281C4}" destId="{BE12F6E9-D09C-4A39-AE9B-96C64963637A}" srcOrd="1" destOrd="0" parTransId="{D3BA991A-48BF-4B6E-AF22-54A5CECFC41E}" sibTransId="{B484541A-12E3-4595-B151-60738B88AEEB}"/>
    <dgm:cxn modelId="{8E411873-6E90-42B6-8DD5-C8475464AEDF}" type="presOf" srcId="{BE12F6E9-D09C-4A39-AE9B-96C64963637A}" destId="{A947569F-AA10-43F8-B7BE-0FCD3A92E65E}" srcOrd="0" destOrd="0" presId="urn:microsoft.com/office/officeart/2005/8/layout/venn1"/>
    <dgm:cxn modelId="{6F6397CC-3476-4E8B-8D08-CB1A6F22D1FA}" type="presOf" srcId="{4D51BB46-973B-4240-8F58-6D2A87BC2E75}" destId="{F1032D5D-4D2A-48FF-BDA5-0F39508A16AF}" srcOrd="0" destOrd="0" presId="urn:microsoft.com/office/officeart/2005/8/layout/venn1"/>
    <dgm:cxn modelId="{07AB25B7-6365-427E-B215-9C23FF9B31AA}" type="presParOf" srcId="{CC310B97-26E2-43DE-9F9E-6030C3F0AC80}" destId="{F1032D5D-4D2A-48FF-BDA5-0F39508A16AF}" srcOrd="0" destOrd="0" presId="urn:microsoft.com/office/officeart/2005/8/layout/venn1"/>
    <dgm:cxn modelId="{979EDB88-49E8-4ED6-92FE-87F1432D5E2F}" type="presParOf" srcId="{CC310B97-26E2-43DE-9F9E-6030C3F0AC80}" destId="{108CE16C-DBCA-4DA9-8D71-63A8C492ABF0}" srcOrd="1" destOrd="0" presId="urn:microsoft.com/office/officeart/2005/8/layout/venn1"/>
    <dgm:cxn modelId="{53257EF9-7EDE-4D17-A9C2-D33F835DFBB6}" type="presParOf" srcId="{CC310B97-26E2-43DE-9F9E-6030C3F0AC80}" destId="{A947569F-AA10-43F8-B7BE-0FCD3A92E65E}" srcOrd="2" destOrd="0" presId="urn:microsoft.com/office/officeart/2005/8/layout/venn1"/>
    <dgm:cxn modelId="{983AD3FD-831D-4CF0-A727-1DD3E59BC781}" type="presParOf" srcId="{CC310B97-26E2-43DE-9F9E-6030C3F0AC80}" destId="{D9BF73ED-9AD4-4E0D-B377-6AAD3F816EE5}" srcOrd="3" destOrd="0" presId="urn:microsoft.com/office/officeart/2005/8/layout/venn1"/>
    <dgm:cxn modelId="{FD49CC11-AFF4-4779-9632-E44AEB737020}" type="presParOf" srcId="{CC310B97-26E2-43DE-9F9E-6030C3F0AC80}" destId="{018E6568-EF86-4CC5-A474-8A72FC7FB6D7}" srcOrd="4" destOrd="0" presId="urn:microsoft.com/office/officeart/2005/8/layout/venn1"/>
    <dgm:cxn modelId="{1B76E593-89B0-4B8A-B011-C400C86C2B1F}" type="presParOf" srcId="{CC310B97-26E2-43DE-9F9E-6030C3F0AC80}" destId="{FBB4DFD0-5B49-4BC2-8E97-5CAFA4F40022}"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47A66BC-0FC0-44AD-ABC0-3E770E4B8F34}" type="datetimeFigureOut">
              <a:rPr lang="en-US" smtClean="0"/>
              <a:t>29-Jan-19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C3777B-1C4A-4E0C-A293-19EB21FFC9C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041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7A66BC-0FC0-44AD-ABC0-3E770E4B8F34}" type="datetimeFigureOut">
              <a:rPr lang="en-US" smtClean="0"/>
              <a:t>29-Jan-19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C3777B-1C4A-4E0C-A293-19EB21FFC9C3}" type="slidenum">
              <a:rPr lang="en-US" smtClean="0"/>
              <a:t>‹#›</a:t>
            </a:fld>
            <a:endParaRPr lang="en-US"/>
          </a:p>
        </p:txBody>
      </p:sp>
    </p:spTree>
    <p:extLst>
      <p:ext uri="{BB962C8B-B14F-4D97-AF65-F5344CB8AC3E}">
        <p14:creationId xmlns:p14="http://schemas.microsoft.com/office/powerpoint/2010/main" val="1858595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7A66BC-0FC0-44AD-ABC0-3E770E4B8F34}" type="datetimeFigureOut">
              <a:rPr lang="en-US" smtClean="0"/>
              <a:t>29-Jan-19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C3777B-1C4A-4E0C-A293-19EB21FFC9C3}" type="slidenum">
              <a:rPr lang="en-US" smtClean="0"/>
              <a:t>‹#›</a:t>
            </a:fld>
            <a:endParaRPr lang="en-US"/>
          </a:p>
        </p:txBody>
      </p:sp>
    </p:spTree>
    <p:extLst>
      <p:ext uri="{BB962C8B-B14F-4D97-AF65-F5344CB8AC3E}">
        <p14:creationId xmlns:p14="http://schemas.microsoft.com/office/powerpoint/2010/main" val="206755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7A66BC-0FC0-44AD-ABC0-3E770E4B8F34}" type="datetimeFigureOut">
              <a:rPr lang="en-US" smtClean="0"/>
              <a:t>29-Jan-19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C3777B-1C4A-4E0C-A293-19EB21FFC9C3}" type="slidenum">
              <a:rPr lang="en-US" smtClean="0"/>
              <a:t>‹#›</a:t>
            </a:fld>
            <a:endParaRPr lang="en-US"/>
          </a:p>
        </p:txBody>
      </p:sp>
    </p:spTree>
    <p:extLst>
      <p:ext uri="{BB962C8B-B14F-4D97-AF65-F5344CB8AC3E}">
        <p14:creationId xmlns:p14="http://schemas.microsoft.com/office/powerpoint/2010/main" val="64685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7A66BC-0FC0-44AD-ABC0-3E770E4B8F34}" type="datetimeFigureOut">
              <a:rPr lang="en-US" smtClean="0"/>
              <a:t>29-Jan-19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C3777B-1C4A-4E0C-A293-19EB21FFC9C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7285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47A66BC-0FC0-44AD-ABC0-3E770E4B8F34}" type="datetimeFigureOut">
              <a:rPr lang="en-US" smtClean="0"/>
              <a:t>29-Jan-19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C3777B-1C4A-4E0C-A293-19EB21FFC9C3}" type="slidenum">
              <a:rPr lang="en-US" smtClean="0"/>
              <a:t>‹#›</a:t>
            </a:fld>
            <a:endParaRPr lang="en-US"/>
          </a:p>
        </p:txBody>
      </p:sp>
    </p:spTree>
    <p:extLst>
      <p:ext uri="{BB962C8B-B14F-4D97-AF65-F5344CB8AC3E}">
        <p14:creationId xmlns:p14="http://schemas.microsoft.com/office/powerpoint/2010/main" val="2635694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7A66BC-0FC0-44AD-ABC0-3E770E4B8F34}" type="datetimeFigureOut">
              <a:rPr lang="en-US" smtClean="0"/>
              <a:t>29-Jan-19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C3777B-1C4A-4E0C-A293-19EB21FFC9C3}" type="slidenum">
              <a:rPr lang="en-US" smtClean="0"/>
              <a:t>‹#›</a:t>
            </a:fld>
            <a:endParaRPr lang="en-US"/>
          </a:p>
        </p:txBody>
      </p:sp>
    </p:spTree>
    <p:extLst>
      <p:ext uri="{BB962C8B-B14F-4D97-AF65-F5344CB8AC3E}">
        <p14:creationId xmlns:p14="http://schemas.microsoft.com/office/powerpoint/2010/main" val="4151597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47A66BC-0FC0-44AD-ABC0-3E770E4B8F34}" type="datetimeFigureOut">
              <a:rPr lang="en-US" smtClean="0"/>
              <a:t>29-Jan-19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C3777B-1C4A-4E0C-A293-19EB21FFC9C3}" type="slidenum">
              <a:rPr lang="en-US" smtClean="0"/>
              <a:t>‹#›</a:t>
            </a:fld>
            <a:endParaRPr lang="en-US"/>
          </a:p>
        </p:txBody>
      </p:sp>
    </p:spTree>
    <p:extLst>
      <p:ext uri="{BB962C8B-B14F-4D97-AF65-F5344CB8AC3E}">
        <p14:creationId xmlns:p14="http://schemas.microsoft.com/office/powerpoint/2010/main" val="3313051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47A66BC-0FC0-44AD-ABC0-3E770E4B8F34}" type="datetimeFigureOut">
              <a:rPr lang="en-US" smtClean="0"/>
              <a:t>29-Jan-19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66C3777B-1C4A-4E0C-A293-19EB21FFC9C3}" type="slidenum">
              <a:rPr lang="en-US" smtClean="0"/>
              <a:t>‹#›</a:t>
            </a:fld>
            <a:endParaRPr lang="en-US"/>
          </a:p>
        </p:txBody>
      </p:sp>
    </p:spTree>
    <p:extLst>
      <p:ext uri="{BB962C8B-B14F-4D97-AF65-F5344CB8AC3E}">
        <p14:creationId xmlns:p14="http://schemas.microsoft.com/office/powerpoint/2010/main" val="1136278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47A66BC-0FC0-44AD-ABC0-3E770E4B8F34}" type="datetimeFigureOut">
              <a:rPr lang="en-US" smtClean="0"/>
              <a:t>29-Jan-19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6C3777B-1C4A-4E0C-A293-19EB21FFC9C3}" type="slidenum">
              <a:rPr lang="en-US" smtClean="0"/>
              <a:t>‹#›</a:t>
            </a:fld>
            <a:endParaRPr lang="en-US"/>
          </a:p>
        </p:txBody>
      </p:sp>
    </p:spTree>
    <p:extLst>
      <p:ext uri="{BB962C8B-B14F-4D97-AF65-F5344CB8AC3E}">
        <p14:creationId xmlns:p14="http://schemas.microsoft.com/office/powerpoint/2010/main" val="3199432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7A66BC-0FC0-44AD-ABC0-3E770E4B8F34}" type="datetimeFigureOut">
              <a:rPr lang="en-US" smtClean="0"/>
              <a:t>29-Jan-19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C3777B-1C4A-4E0C-A293-19EB21FFC9C3}" type="slidenum">
              <a:rPr lang="en-US" smtClean="0"/>
              <a:t>‹#›</a:t>
            </a:fld>
            <a:endParaRPr lang="en-US"/>
          </a:p>
        </p:txBody>
      </p:sp>
    </p:spTree>
    <p:extLst>
      <p:ext uri="{BB962C8B-B14F-4D97-AF65-F5344CB8AC3E}">
        <p14:creationId xmlns:p14="http://schemas.microsoft.com/office/powerpoint/2010/main" val="969599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47A66BC-0FC0-44AD-ABC0-3E770E4B8F34}" type="datetimeFigureOut">
              <a:rPr lang="en-US" smtClean="0"/>
              <a:t>29-Jan-19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6C3777B-1C4A-4E0C-A293-19EB21FFC9C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5264584"/>
      </p:ext>
    </p:extLst>
  </p:cSld>
  <p:clrMap bg1="lt1" tx1="dk1" bg2="lt2" tx2="dk2" accent1="accent1" accent2="accent2" accent3="accent3" accent4="accent4" accent5="accent5" accent6="accent6" hlink="hlink" folHlink="folHlink"/>
  <p:sldLayoutIdLst>
    <p:sldLayoutId id="2147484046" r:id="rId1"/>
    <p:sldLayoutId id="2147484047" r:id="rId2"/>
    <p:sldLayoutId id="2147484048" r:id="rId3"/>
    <p:sldLayoutId id="2147484049" r:id="rId4"/>
    <p:sldLayoutId id="2147484050" r:id="rId5"/>
    <p:sldLayoutId id="2147484051" r:id="rId6"/>
    <p:sldLayoutId id="2147484052" r:id="rId7"/>
    <p:sldLayoutId id="2147484053" r:id="rId8"/>
    <p:sldLayoutId id="2147484054" r:id="rId9"/>
    <p:sldLayoutId id="2147484055" r:id="rId10"/>
    <p:sldLayoutId id="214748405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ART OF JUDGMENT WRITING: SIMPLIFIED 	</a:t>
            </a:r>
            <a:endParaRPr lang="en-US" dirty="0"/>
          </a:p>
        </p:txBody>
      </p:sp>
      <p:sp>
        <p:nvSpPr>
          <p:cNvPr id="3" name="Subtitle 2"/>
          <p:cNvSpPr>
            <a:spLocks noGrp="1"/>
          </p:cNvSpPr>
          <p:nvPr>
            <p:ph type="subTitle" idx="1"/>
          </p:nvPr>
        </p:nvSpPr>
        <p:spPr/>
        <p:txBody>
          <a:bodyPr>
            <a:normAutofit fontScale="25000" lnSpcReduction="20000"/>
          </a:bodyPr>
          <a:lstStyle/>
          <a:p>
            <a:r>
              <a:rPr lang="en-US" sz="8000" dirty="0" smtClean="0"/>
              <a:t>JUSTICE NASIR ASLAM ZAHID</a:t>
            </a:r>
          </a:p>
          <a:p>
            <a:endParaRPr lang="en-US" sz="8000" dirty="0"/>
          </a:p>
          <a:p>
            <a:r>
              <a:rPr lang="en-US" sz="8000" dirty="0" smtClean="0"/>
              <a:t>LECTURE SERIES </a:t>
            </a:r>
          </a:p>
          <a:p>
            <a:r>
              <a:rPr lang="en-US" sz="8000" dirty="0" smtClean="0"/>
              <a:t>SINDH JUDICIAL ACADEMY</a:t>
            </a:r>
          </a:p>
          <a:p>
            <a:r>
              <a:rPr lang="en-US" sz="8000" dirty="0" smtClean="0"/>
              <a:t>3</a:t>
            </a:r>
            <a:r>
              <a:rPr lang="en-US" sz="8000" baseline="30000" dirty="0" smtClean="0"/>
              <a:t>RD</a:t>
            </a:r>
            <a:r>
              <a:rPr lang="en-US" sz="8000" dirty="0" smtClean="0"/>
              <a:t> AND 4</a:t>
            </a:r>
            <a:r>
              <a:rPr lang="en-US" sz="8000" baseline="30000" dirty="0" smtClean="0"/>
              <a:t>TH</a:t>
            </a:r>
            <a:r>
              <a:rPr lang="en-US" sz="8000" dirty="0" smtClean="0"/>
              <a:t> DECEMBER 2015</a:t>
            </a:r>
          </a:p>
          <a:p>
            <a:endParaRPr lang="en-US" dirty="0"/>
          </a:p>
        </p:txBody>
      </p:sp>
    </p:spTree>
    <p:extLst>
      <p:ext uri="{BB962C8B-B14F-4D97-AF65-F5344CB8AC3E}">
        <p14:creationId xmlns:p14="http://schemas.microsoft.com/office/powerpoint/2010/main" val="33395537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SHOULD A JUDGMENT INCLUDE AND EXCLUDE?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Facts</a:t>
            </a:r>
          </a:p>
          <a:p>
            <a:pPr marL="0" indent="0">
              <a:buNone/>
            </a:pPr>
            <a:r>
              <a:rPr lang="en-US" sz="2400" dirty="0" smtClean="0"/>
              <a:t>Repeated information</a:t>
            </a:r>
          </a:p>
          <a:p>
            <a:pPr marL="0" indent="0">
              <a:buNone/>
            </a:pPr>
            <a:r>
              <a:rPr lang="en-US" sz="2400" dirty="0" smtClean="0"/>
              <a:t>Matters which influence decisions</a:t>
            </a:r>
          </a:p>
          <a:p>
            <a:pPr marL="0" indent="0">
              <a:buNone/>
            </a:pPr>
            <a:r>
              <a:rPr lang="en-US" sz="2400" dirty="0" smtClean="0"/>
              <a:t>Arguments of losing side</a:t>
            </a:r>
          </a:p>
          <a:p>
            <a:pPr marL="0" indent="0">
              <a:buNone/>
            </a:pPr>
            <a:r>
              <a:rPr lang="en-US" sz="2400" dirty="0" smtClean="0"/>
              <a:t>Dead words</a:t>
            </a:r>
          </a:p>
          <a:p>
            <a:pPr marL="0" indent="0">
              <a:buNone/>
            </a:pPr>
            <a:r>
              <a:rPr lang="en-US" sz="2400" dirty="0" smtClean="0"/>
              <a:t>Latin maxims</a:t>
            </a:r>
          </a:p>
          <a:p>
            <a:pPr marL="0" indent="0">
              <a:buNone/>
            </a:pPr>
            <a:endParaRPr lang="en-US" sz="2400" dirty="0" smtClean="0"/>
          </a:p>
          <a:p>
            <a:r>
              <a:rPr lang="en-US" dirty="0" smtClean="0"/>
              <a:t> </a:t>
            </a:r>
          </a:p>
          <a:p>
            <a:endParaRPr lang="en-US" dirty="0" smtClean="0"/>
          </a:p>
        </p:txBody>
      </p:sp>
    </p:spTree>
    <p:extLst>
      <p:ext uri="{BB962C8B-B14F-4D97-AF65-F5344CB8AC3E}">
        <p14:creationId xmlns:p14="http://schemas.microsoft.com/office/powerpoint/2010/main" val="960685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73039" y="0"/>
            <a:ext cx="10058400" cy="1449387"/>
          </a:xfrm>
        </p:spPr>
        <p:txBody>
          <a:bodyPr/>
          <a:lstStyle/>
          <a:p>
            <a:r>
              <a:rPr lang="en-US" dirty="0" smtClean="0"/>
              <a:t>SUGGESTED STRUCTURE</a:t>
            </a:r>
            <a:endParaRPr lang="en-US" dirty="0"/>
          </a:p>
        </p:txBody>
      </p:sp>
      <p:sp>
        <p:nvSpPr>
          <p:cNvPr id="3" name="Content Placeholder 2"/>
          <p:cNvSpPr>
            <a:spLocks noGrp="1"/>
          </p:cNvSpPr>
          <p:nvPr>
            <p:ph idx="4294967295"/>
          </p:nvPr>
        </p:nvSpPr>
        <p:spPr>
          <a:xfrm>
            <a:off x="468573" y="1559660"/>
            <a:ext cx="10058400" cy="4581833"/>
          </a:xfrm>
        </p:spPr>
        <p:txBody>
          <a:bodyPr>
            <a:normAutofit lnSpcReduction="10000"/>
          </a:bodyPr>
          <a:lstStyle/>
          <a:p>
            <a:pPr algn="just"/>
            <a:r>
              <a:rPr lang="en-US" sz="2400" dirty="0" smtClean="0"/>
              <a:t>1. Name of Court, Case Number, Name of Presiding Officer </a:t>
            </a:r>
          </a:p>
          <a:p>
            <a:pPr algn="just"/>
            <a:r>
              <a:rPr lang="en-US" sz="2400" dirty="0" smtClean="0"/>
              <a:t>2.Brief Opening: Facts without </a:t>
            </a:r>
            <a:r>
              <a:rPr lang="en-US" sz="2400" dirty="0" err="1" smtClean="0"/>
              <a:t>repitition</a:t>
            </a:r>
            <a:r>
              <a:rPr lang="en-US" sz="2400" dirty="0" smtClean="0"/>
              <a:t> and unnecessary detail. Relevant facts leading up to litigation. THINK OF IT AS A STORY OF WHO ALLEGEDLY DID WHAT TO WHOM /THEN THINK OF WHO IS ARGUING /CONTENDING WHAT. ( Also called helicopter view)</a:t>
            </a:r>
          </a:p>
          <a:p>
            <a:pPr algn="just"/>
            <a:r>
              <a:rPr lang="en-US" sz="2400" dirty="0" smtClean="0"/>
              <a:t>3.Frame the Issues – formulate the points for determination.</a:t>
            </a:r>
          </a:p>
          <a:p>
            <a:pPr algn="just"/>
            <a:r>
              <a:rPr lang="en-US" sz="2400" dirty="0" smtClean="0"/>
              <a:t>4. Decisions on the Issues</a:t>
            </a:r>
          </a:p>
          <a:p>
            <a:pPr marL="0" indent="0" algn="just">
              <a:buNone/>
            </a:pPr>
            <a:r>
              <a:rPr lang="en-US" sz="2400" dirty="0" smtClean="0"/>
              <a:t>5. </a:t>
            </a:r>
            <a:r>
              <a:rPr lang="en-US" sz="2400" dirty="0" err="1" smtClean="0"/>
              <a:t>Decretal</a:t>
            </a:r>
            <a:r>
              <a:rPr lang="en-US" sz="2400" dirty="0" smtClean="0"/>
              <a:t>/ Operative Part- ensure this is expressed in clearest of terms without any scope for ambiguity. For example if it is a money decree , determine how much is to be paid to whom by whom.</a:t>
            </a:r>
          </a:p>
          <a:p>
            <a:pPr algn="just"/>
            <a:r>
              <a:rPr lang="en-US" sz="2400" dirty="0" smtClean="0"/>
              <a:t>6. Signature and Date </a:t>
            </a:r>
          </a:p>
          <a:p>
            <a:endParaRPr lang="en-US" dirty="0"/>
          </a:p>
          <a:p>
            <a:endParaRPr lang="en-US" dirty="0" smtClean="0"/>
          </a:p>
        </p:txBody>
      </p:sp>
    </p:spTree>
    <p:extLst>
      <p:ext uri="{BB962C8B-B14F-4D97-AF65-F5344CB8AC3E}">
        <p14:creationId xmlns:p14="http://schemas.microsoft.com/office/powerpoint/2010/main" val="2574858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4716" y="341194"/>
            <a:ext cx="11737075" cy="5909310"/>
          </a:xfrm>
          <a:prstGeom prst="rect">
            <a:avLst/>
          </a:prstGeom>
          <a:noFill/>
        </p:spPr>
        <p:txBody>
          <a:bodyPr wrap="square" rtlCol="0">
            <a:spAutoFit/>
          </a:bodyPr>
          <a:lstStyle/>
          <a:p>
            <a:pPr lvl="0"/>
            <a:r>
              <a:rPr lang="en-US" dirty="0"/>
              <a:t>There is no reason why we </a:t>
            </a:r>
            <a:r>
              <a:rPr lang="en-US" dirty="0" smtClean="0"/>
              <a:t>cannot narrate </a:t>
            </a:r>
            <a:r>
              <a:rPr lang="en-US" dirty="0"/>
              <a:t>facts in a simple but interesting way. See the lucid manner in which </a:t>
            </a:r>
            <a:r>
              <a:rPr lang="en-US" b="1" i="1" dirty="0"/>
              <a:t>Justice</a:t>
            </a:r>
            <a:endParaRPr lang="en-US" dirty="0"/>
          </a:p>
          <a:p>
            <a:pPr lvl="0"/>
            <a:r>
              <a:rPr lang="en-US" b="1" i="1" dirty="0" err="1"/>
              <a:t>Chandrachud</a:t>
            </a:r>
            <a:r>
              <a:rPr lang="en-US" b="1" i="1" dirty="0"/>
              <a:t> </a:t>
            </a:r>
            <a:r>
              <a:rPr lang="en-US" dirty="0"/>
              <a:t>(as his lordship then was) described the otherwise dull facts relating </a:t>
            </a:r>
            <a:r>
              <a:rPr lang="en-US" dirty="0" smtClean="0"/>
              <a:t>to </a:t>
            </a:r>
            <a:r>
              <a:rPr lang="en-US" dirty="0" err="1" smtClean="0"/>
              <a:t>ishing</a:t>
            </a:r>
            <a:r>
              <a:rPr lang="en-US" dirty="0" smtClean="0"/>
              <a:t> </a:t>
            </a:r>
            <a:r>
              <a:rPr lang="en-US" dirty="0"/>
              <a:t>operations common in Cochin back waters in </a:t>
            </a:r>
            <a:r>
              <a:rPr lang="en-US" b="1" dirty="0" err="1"/>
              <a:t>LonanKutty</a:t>
            </a:r>
            <a:r>
              <a:rPr lang="en-US" b="1" dirty="0"/>
              <a:t> Vs Thommen and</a:t>
            </a:r>
            <a:endParaRPr lang="en-US" dirty="0"/>
          </a:p>
          <a:p>
            <a:pPr lvl="0"/>
            <a:r>
              <a:rPr lang="en-US" b="1" dirty="0" smtClean="0"/>
              <a:t>Others4</a:t>
            </a:r>
            <a:r>
              <a:rPr lang="en-US" dirty="0" smtClean="0"/>
              <a:t> 3 </a:t>
            </a:r>
            <a:r>
              <a:rPr lang="en-US" dirty="0"/>
              <a:t>Sheridan’s </a:t>
            </a:r>
            <a:r>
              <a:rPr lang="en-US" i="1" dirty="0"/>
              <a:t>The Rivals (</a:t>
            </a:r>
            <a:r>
              <a:rPr lang="en-US" i="1" dirty="0" smtClean="0"/>
              <a:t>1775)</a:t>
            </a:r>
            <a:r>
              <a:rPr lang="en-US" dirty="0"/>
              <a:t> </a:t>
            </a:r>
            <a:r>
              <a:rPr lang="en-US" dirty="0" smtClean="0"/>
              <a:t>4 </a:t>
            </a:r>
            <a:r>
              <a:rPr lang="en-US" dirty="0"/>
              <a:t>1976 AIR 1645/1976 SCR 74/1976 SCC (3) </a:t>
            </a:r>
            <a:r>
              <a:rPr lang="en-US" dirty="0" smtClean="0"/>
              <a:t>528 2</a:t>
            </a:r>
            <a:endParaRPr lang="en-US" dirty="0"/>
          </a:p>
          <a:p>
            <a:pPr lvl="0"/>
            <a:endParaRPr lang="en-US" i="1" dirty="0" smtClean="0"/>
          </a:p>
          <a:p>
            <a:pPr lvl="0"/>
            <a:r>
              <a:rPr lang="en-US" i="1" dirty="0" smtClean="0"/>
              <a:t>This </a:t>
            </a:r>
            <a:r>
              <a:rPr lang="en-US" i="1" dirty="0"/>
              <a:t>22-year old litigation concerns the right of two adjacent owners to </a:t>
            </a:r>
            <a:r>
              <a:rPr lang="en-US" i="1" dirty="0" smtClean="0"/>
              <a:t>catch</a:t>
            </a:r>
            <a:r>
              <a:rPr lang="en-US" dirty="0"/>
              <a:t> </a:t>
            </a:r>
            <a:r>
              <a:rPr lang="en-US" i="1" dirty="0" smtClean="0"/>
              <a:t>prawns </a:t>
            </a:r>
            <a:r>
              <a:rPr lang="en-US" i="1" dirty="0"/>
              <a:t>on their respective lands. Survey No. 673 of </a:t>
            </a:r>
            <a:r>
              <a:rPr lang="en-US" i="1" dirty="0" err="1"/>
              <a:t>Kadamkudi</a:t>
            </a:r>
            <a:r>
              <a:rPr lang="en-US" i="1" dirty="0"/>
              <a:t>, </a:t>
            </a:r>
            <a:r>
              <a:rPr lang="en-US" i="1" dirty="0" smtClean="0"/>
              <a:t>District</a:t>
            </a:r>
            <a:r>
              <a:rPr lang="en-US" dirty="0"/>
              <a:t> </a:t>
            </a:r>
            <a:r>
              <a:rPr lang="en-US" i="1" dirty="0" err="1" smtClean="0"/>
              <a:t>Ernakulam</a:t>
            </a:r>
            <a:r>
              <a:rPr lang="en-US" i="1" dirty="0"/>
              <a:t>, measuring about 11 acres originally belonged to the </a:t>
            </a:r>
            <a:r>
              <a:rPr lang="en-US" i="1" dirty="0" smtClean="0"/>
              <a:t>Cochin</a:t>
            </a:r>
            <a:r>
              <a:rPr lang="en-US" dirty="0"/>
              <a:t> </a:t>
            </a:r>
            <a:r>
              <a:rPr lang="en-US" i="1" dirty="0" smtClean="0"/>
              <a:t>Government </a:t>
            </a:r>
            <a:r>
              <a:rPr lang="en-US" i="1" dirty="0"/>
              <a:t>but by diverse transfers the title thereto is now vested in </a:t>
            </a:r>
            <a:r>
              <a:rPr lang="en-US" i="1" dirty="0" smtClean="0"/>
              <a:t>the</a:t>
            </a:r>
            <a:r>
              <a:rPr lang="en-US" dirty="0"/>
              <a:t> </a:t>
            </a:r>
            <a:r>
              <a:rPr lang="en-US" i="1" dirty="0" smtClean="0"/>
              <a:t>appellant</a:t>
            </a:r>
            <a:r>
              <a:rPr lang="en-US" i="1" dirty="0"/>
              <a:t>, </a:t>
            </a:r>
            <a:r>
              <a:rPr lang="en-US" i="1" dirty="0" err="1"/>
              <a:t>Lonankutty</a:t>
            </a:r>
            <a:r>
              <a:rPr lang="en-US" i="1" dirty="0"/>
              <a:t>. The land is bounded on the West and South by a river. </a:t>
            </a:r>
            <a:r>
              <a:rPr lang="en-US" i="1" dirty="0" smtClean="0"/>
              <a:t>A</a:t>
            </a:r>
            <a:r>
              <a:rPr lang="en-US" dirty="0"/>
              <a:t> </a:t>
            </a:r>
            <a:r>
              <a:rPr lang="en-US" i="1" dirty="0" smtClean="0"/>
              <a:t>portion </a:t>
            </a:r>
            <a:r>
              <a:rPr lang="en-US" i="1" dirty="0"/>
              <a:t>of the land on the North-East can be put to agricultural use for a part </a:t>
            </a:r>
            <a:r>
              <a:rPr lang="en-US" i="1" dirty="0" smtClean="0"/>
              <a:t>of</a:t>
            </a:r>
            <a:r>
              <a:rPr lang="en-US" dirty="0"/>
              <a:t> </a:t>
            </a:r>
            <a:r>
              <a:rPr lang="en-US" i="1" dirty="0" smtClean="0"/>
              <a:t>the </a:t>
            </a:r>
            <a:r>
              <a:rPr lang="en-US" i="1" dirty="0"/>
              <a:t>year but the land, by and large, is water-logged and can profitably be </a:t>
            </a:r>
            <a:r>
              <a:rPr lang="en-US" i="1" dirty="0" smtClean="0"/>
              <a:t>used</a:t>
            </a:r>
            <a:r>
              <a:rPr lang="en-US" dirty="0"/>
              <a:t> </a:t>
            </a:r>
            <a:r>
              <a:rPr lang="en-US" i="1" dirty="0" smtClean="0"/>
              <a:t>for </a:t>
            </a:r>
            <a:r>
              <a:rPr lang="en-US" i="1" dirty="0"/>
              <a:t>prawn-fishing. In order to make fishing feasible, the appellant has</a:t>
            </a:r>
            <a:endParaRPr lang="en-US" dirty="0"/>
          </a:p>
          <a:p>
            <a:pPr lvl="0"/>
            <a:r>
              <a:rPr lang="en-US" i="1" dirty="0"/>
              <a:t>constructed a bund on the western side of the land for arresting the flow of </a:t>
            </a:r>
            <a:r>
              <a:rPr lang="en-US" i="1" dirty="0" smtClean="0"/>
              <a:t>the</a:t>
            </a:r>
            <a:r>
              <a:rPr lang="en-US" dirty="0"/>
              <a:t> </a:t>
            </a:r>
            <a:r>
              <a:rPr lang="en-US" i="1" dirty="0" smtClean="0"/>
              <a:t>river </a:t>
            </a:r>
            <a:r>
              <a:rPr lang="en-US" i="1" dirty="0"/>
              <a:t>water. The contrivance is calculated to permit collection of water on </a:t>
            </a:r>
            <a:r>
              <a:rPr lang="en-US" i="1" dirty="0" smtClean="0"/>
              <a:t>the</a:t>
            </a:r>
            <a:r>
              <a:rPr lang="en-US" dirty="0"/>
              <a:t> </a:t>
            </a:r>
            <a:r>
              <a:rPr lang="en-US" i="1" dirty="0" smtClean="0"/>
              <a:t>land</a:t>
            </a:r>
            <a:r>
              <a:rPr lang="en-US" i="1" dirty="0"/>
              <a:t>, almost to the point of submerging it. The prawns enter the land with the</a:t>
            </a:r>
            <a:endParaRPr lang="en-US" dirty="0"/>
          </a:p>
          <a:p>
            <a:pPr lvl="0"/>
            <a:r>
              <a:rPr lang="en-US" i="1" dirty="0"/>
              <a:t>high tide, they breed and multiply on the land, and the water while </a:t>
            </a:r>
            <a:r>
              <a:rPr lang="en-US" i="1" dirty="0" smtClean="0"/>
              <a:t>receding</a:t>
            </a:r>
            <a:r>
              <a:rPr lang="en-US" dirty="0"/>
              <a:t> </a:t>
            </a:r>
            <a:r>
              <a:rPr lang="en-US" i="1" dirty="0" smtClean="0"/>
              <a:t>leaves </a:t>
            </a:r>
            <a:r>
              <a:rPr lang="en-US" i="1" dirty="0"/>
              <a:t>the prawns behind. The appellant then catches them, presumably under </a:t>
            </a:r>
            <a:r>
              <a:rPr lang="en-US" i="1" dirty="0" smtClean="0"/>
              <a:t>a</a:t>
            </a:r>
            <a:r>
              <a:rPr lang="en-US" dirty="0"/>
              <a:t> </a:t>
            </a:r>
            <a:r>
              <a:rPr lang="en-US" i="1" dirty="0" err="1" smtClean="0"/>
              <a:t>licence</a:t>
            </a:r>
            <a:r>
              <a:rPr lang="en-US" i="1" dirty="0" smtClean="0"/>
              <a:t> </a:t>
            </a:r>
            <a:r>
              <a:rPr lang="en-US" i="1" dirty="0"/>
              <a:t>from the Government of </a:t>
            </a:r>
            <a:r>
              <a:rPr lang="en-US" i="1" dirty="0" smtClean="0"/>
              <a:t>Kerala.</a:t>
            </a:r>
            <a:r>
              <a:rPr lang="en-US" dirty="0"/>
              <a:t> </a:t>
            </a:r>
            <a:r>
              <a:rPr lang="en-US" i="1" dirty="0" smtClean="0"/>
              <a:t>Survey </a:t>
            </a:r>
            <a:r>
              <a:rPr lang="en-US" i="1" dirty="0"/>
              <a:t>Nos. 672, 677, 655/4, and 670, which sprawl on all sides of </a:t>
            </a:r>
            <a:r>
              <a:rPr lang="en-US" i="1" dirty="0" smtClean="0"/>
              <a:t>survey</a:t>
            </a:r>
            <a:r>
              <a:rPr lang="en-US" dirty="0"/>
              <a:t> </a:t>
            </a:r>
            <a:r>
              <a:rPr lang="en-US" i="1" dirty="0" smtClean="0"/>
              <a:t>No</a:t>
            </a:r>
            <a:r>
              <a:rPr lang="en-US" i="1" dirty="0"/>
              <a:t>. 673 belong to the respondents: </a:t>
            </a:r>
            <a:r>
              <a:rPr lang="en-US" i="1" dirty="0" err="1"/>
              <a:t>Thomman</a:t>
            </a:r>
            <a:r>
              <a:rPr lang="en-US" i="1" dirty="0"/>
              <a:t> and his mother Annam. We </a:t>
            </a:r>
            <a:r>
              <a:rPr lang="en-US" i="1" dirty="0" smtClean="0"/>
              <a:t>are</a:t>
            </a:r>
            <a:r>
              <a:rPr lang="en-US" dirty="0"/>
              <a:t> </a:t>
            </a:r>
            <a:r>
              <a:rPr lang="en-US" i="1" dirty="0" smtClean="0"/>
              <a:t>concerned </a:t>
            </a:r>
            <a:r>
              <a:rPr lang="en-US" i="1" dirty="0"/>
              <a:t>with the prescriptive rights claimed by them in respect of survey </a:t>
            </a:r>
            <a:r>
              <a:rPr lang="en-US" i="1" dirty="0" smtClean="0"/>
              <a:t>No.</a:t>
            </a:r>
            <a:r>
              <a:rPr lang="en-US" dirty="0"/>
              <a:t> </a:t>
            </a:r>
            <a:r>
              <a:rPr lang="en-US" i="1" dirty="0" smtClean="0"/>
              <a:t>672</a:t>
            </a:r>
            <a:r>
              <a:rPr lang="en-US" i="1" dirty="0"/>
              <a:t>, which is situated towards the northeast of survey No. 673. Survey No. </a:t>
            </a:r>
            <a:r>
              <a:rPr lang="en-US" i="1" dirty="0" smtClean="0"/>
              <a:t>672</a:t>
            </a:r>
            <a:r>
              <a:rPr lang="en-US" dirty="0"/>
              <a:t> </a:t>
            </a:r>
            <a:r>
              <a:rPr lang="en-US" i="1" dirty="0" smtClean="0"/>
              <a:t>is </a:t>
            </a:r>
            <a:r>
              <a:rPr lang="en-US" i="1" dirty="0"/>
              <a:t>almost landlocked and between it and the river on the south stands the </a:t>
            </a:r>
            <a:r>
              <a:rPr lang="en-US" i="1" dirty="0" smtClean="0"/>
              <a:t>vast</a:t>
            </a:r>
            <a:r>
              <a:rPr lang="en-US" dirty="0"/>
              <a:t> </a:t>
            </a:r>
            <a:r>
              <a:rPr lang="en-US" i="1" dirty="0" smtClean="0"/>
              <a:t>expanse </a:t>
            </a:r>
            <a:r>
              <a:rPr lang="en-US" i="1" dirty="0"/>
              <a:t>of survey No. 673 belonging to the appellant. Prawns have an </a:t>
            </a:r>
            <a:r>
              <a:rPr lang="en-US" i="1" dirty="0" smtClean="0"/>
              <a:t>export</a:t>
            </a:r>
            <a:r>
              <a:rPr lang="en-US" dirty="0"/>
              <a:t> </a:t>
            </a:r>
            <a:r>
              <a:rPr lang="en-US" i="1" dirty="0" smtClean="0"/>
              <a:t>value </a:t>
            </a:r>
            <a:r>
              <a:rPr lang="en-US" i="1" dirty="0"/>
              <a:t>and catching them is so much more profitable than growing </a:t>
            </a:r>
            <a:r>
              <a:rPr lang="en-US" i="1" dirty="0" smtClean="0"/>
              <a:t>food-crops.</a:t>
            </a:r>
            <a:r>
              <a:rPr lang="en-US" dirty="0"/>
              <a:t> </a:t>
            </a:r>
            <a:r>
              <a:rPr lang="en-US" i="1" dirty="0" smtClean="0"/>
              <a:t>But </a:t>
            </a:r>
            <a:r>
              <a:rPr lang="en-US" i="1" dirty="0"/>
              <a:t>the respondent’s land being land-locked, they have no direct access to </a:t>
            </a:r>
            <a:r>
              <a:rPr lang="en-US" i="1" dirty="0" smtClean="0"/>
              <a:t>the</a:t>
            </a:r>
            <a:r>
              <a:rPr lang="en-US" dirty="0"/>
              <a:t> </a:t>
            </a:r>
            <a:r>
              <a:rPr lang="en-US" i="1" dirty="0" smtClean="0"/>
              <a:t>river </a:t>
            </a:r>
            <a:r>
              <a:rPr lang="en-US" i="1" dirty="0"/>
              <a:t>on the west or the south. They cannot therefore do any fishing </a:t>
            </a:r>
            <a:r>
              <a:rPr lang="en-US" i="1" dirty="0" smtClean="0"/>
              <a:t>operations</a:t>
            </a:r>
            <a:r>
              <a:rPr lang="en-US" dirty="0"/>
              <a:t> </a:t>
            </a:r>
            <a:r>
              <a:rPr lang="en-US" i="1" dirty="0" smtClean="0"/>
              <a:t>because</a:t>
            </a:r>
            <a:r>
              <a:rPr lang="en-US" i="1" dirty="0"/>
              <a:t>, for prawn-fishing it is necessary that the river-water must enter</a:t>
            </a:r>
            <a:endParaRPr lang="en-US" dirty="0"/>
          </a:p>
          <a:p>
            <a:pPr lvl="0"/>
            <a:r>
              <a:rPr lang="en-US" i="1" dirty="0"/>
              <a:t>their land, and collect on it so that after the prawns have bred, the water </a:t>
            </a:r>
            <a:r>
              <a:rPr lang="en-US" i="1" dirty="0" smtClean="0"/>
              <a:t>can</a:t>
            </a:r>
            <a:r>
              <a:rPr lang="en-US" dirty="0"/>
              <a:t> </a:t>
            </a:r>
            <a:r>
              <a:rPr lang="en-US" i="1" dirty="0" smtClean="0"/>
              <a:t>be </a:t>
            </a:r>
            <a:r>
              <a:rPr lang="en-US" i="1" dirty="0"/>
              <a:t>released back to the river. For achieving </a:t>
            </a:r>
            <a:r>
              <a:rPr lang="en-US" i="1" dirty="0" smtClean="0"/>
              <a:t>this</a:t>
            </a:r>
            <a:endParaRPr lang="en-US" dirty="0"/>
          </a:p>
        </p:txBody>
      </p:sp>
    </p:spTree>
    <p:extLst>
      <p:ext uri="{BB962C8B-B14F-4D97-AF65-F5344CB8AC3E}">
        <p14:creationId xmlns:p14="http://schemas.microsoft.com/office/powerpoint/2010/main" val="2531197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0376" y="464024"/>
            <a:ext cx="10863618" cy="2585323"/>
          </a:xfrm>
          <a:prstGeom prst="rect">
            <a:avLst/>
          </a:prstGeom>
          <a:noFill/>
        </p:spPr>
        <p:txBody>
          <a:bodyPr wrap="square" rtlCol="0">
            <a:spAutoFit/>
          </a:bodyPr>
          <a:lstStyle/>
          <a:p>
            <a:pPr lvl="0"/>
            <a:r>
              <a:rPr lang="en-US" i="1" dirty="0"/>
              <a:t>result, respondents</a:t>
            </a:r>
            <a:r>
              <a:rPr lang="en-US" dirty="0"/>
              <a:t> </a:t>
            </a:r>
            <a:r>
              <a:rPr lang="en-US" i="1" dirty="0"/>
              <a:t>constructed a bund with </a:t>
            </a:r>
            <a:r>
              <a:rPr lang="en-US" i="1" dirty="0" err="1"/>
              <a:t>sluice-gates</a:t>
            </a:r>
            <a:r>
              <a:rPr lang="en-US" i="1" dirty="0"/>
              <a:t> on the border between their land </a:t>
            </a:r>
            <a:r>
              <a:rPr lang="en-US" i="1" dirty="0" smtClean="0"/>
              <a:t>and</a:t>
            </a:r>
            <a:r>
              <a:rPr lang="en-US" dirty="0" smtClean="0"/>
              <a:t> </a:t>
            </a:r>
            <a:r>
              <a:rPr lang="en-US" i="1" dirty="0" smtClean="0"/>
              <a:t>survey </a:t>
            </a:r>
            <a:r>
              <a:rPr lang="en-US" i="1" dirty="0"/>
              <a:t>No.673. Their case is that they have a prescriptive easement to </a:t>
            </a:r>
            <a:r>
              <a:rPr lang="en-US" i="1" dirty="0" smtClean="0"/>
              <a:t>take</a:t>
            </a:r>
            <a:r>
              <a:rPr lang="en-US" dirty="0" smtClean="0"/>
              <a:t> </a:t>
            </a:r>
            <a:r>
              <a:rPr lang="en-US" i="1" dirty="0" smtClean="0"/>
              <a:t>water </a:t>
            </a:r>
            <a:r>
              <a:rPr lang="en-US" i="1" dirty="0"/>
              <a:t>from the appellant’s land and to divert it back through the same </a:t>
            </a:r>
            <a:r>
              <a:rPr lang="en-US" i="1" dirty="0" err="1" smtClean="0"/>
              <a:t>land,both</a:t>
            </a:r>
            <a:r>
              <a:rPr lang="en-US" i="1" dirty="0" smtClean="0"/>
              <a:t> </a:t>
            </a:r>
            <a:r>
              <a:rPr lang="en-US" i="1" dirty="0"/>
              <a:t>for fishing and agriculture. The appellant has grave objection to </a:t>
            </a:r>
            <a:r>
              <a:rPr lang="en-US" i="1" dirty="0" smtClean="0"/>
              <a:t>permitting</a:t>
            </a:r>
            <a:r>
              <a:rPr lang="en-US" dirty="0" smtClean="0"/>
              <a:t> </a:t>
            </a:r>
            <a:r>
              <a:rPr lang="en-US" i="1" dirty="0" smtClean="0"/>
              <a:t>the </a:t>
            </a:r>
            <a:r>
              <a:rPr lang="en-US" i="1" dirty="0"/>
              <a:t>respondents to engage thus in prawn fishing because along with the </a:t>
            </a:r>
            <a:r>
              <a:rPr lang="en-US" i="1" dirty="0" smtClean="0"/>
              <a:t>water</a:t>
            </a:r>
            <a:r>
              <a:rPr lang="en-US" dirty="0" smtClean="0"/>
              <a:t> </a:t>
            </a:r>
            <a:r>
              <a:rPr lang="en-US" i="1" dirty="0" smtClean="0"/>
              <a:t>which </a:t>
            </a:r>
            <a:r>
              <a:rPr lang="en-US" i="1" dirty="0"/>
              <a:t>would pass from his land (survey No. 673) to the respondents' </a:t>
            </a:r>
            <a:r>
              <a:rPr lang="en-US" i="1" dirty="0" smtClean="0"/>
              <a:t>land</a:t>
            </a:r>
            <a:r>
              <a:rPr lang="en-US" dirty="0" smtClean="0"/>
              <a:t> </a:t>
            </a:r>
            <a:r>
              <a:rPr lang="en-US" i="1" dirty="0" smtClean="0"/>
              <a:t>(survey </a:t>
            </a:r>
            <a:r>
              <a:rPr lang="en-US" i="1" dirty="0"/>
              <a:t>No. 672), prawns also would pass. And when the water would </a:t>
            </a:r>
            <a:r>
              <a:rPr lang="en-US" i="1" dirty="0" smtClean="0"/>
              <a:t>be</a:t>
            </a:r>
            <a:r>
              <a:rPr lang="en-US" dirty="0" smtClean="0"/>
              <a:t> </a:t>
            </a:r>
            <a:r>
              <a:rPr lang="en-US" i="1" dirty="0" smtClean="0"/>
              <a:t>released </a:t>
            </a:r>
            <a:r>
              <a:rPr lang="en-US" i="1" dirty="0"/>
              <a:t>back from survey No.672 through the sluice gates, survey no. </a:t>
            </a:r>
            <a:r>
              <a:rPr lang="en-US" i="1" dirty="0" smtClean="0"/>
              <a:t>673</a:t>
            </a:r>
            <a:r>
              <a:rPr lang="en-US" dirty="0" smtClean="0"/>
              <a:t> </a:t>
            </a:r>
            <a:r>
              <a:rPr lang="en-US" i="1" dirty="0" smtClean="0"/>
              <a:t>would </a:t>
            </a:r>
            <a:r>
              <a:rPr lang="en-US" i="1" dirty="0"/>
              <a:t>get flooded, carrying back the prawns left on his land, to the river on </a:t>
            </a:r>
            <a:r>
              <a:rPr lang="en-US" i="1" dirty="0" smtClean="0"/>
              <a:t>the</a:t>
            </a:r>
            <a:r>
              <a:rPr lang="en-US" dirty="0" smtClean="0"/>
              <a:t> </a:t>
            </a:r>
            <a:r>
              <a:rPr lang="en-US" i="1" dirty="0" smtClean="0"/>
              <a:t>south</a:t>
            </a:r>
            <a:r>
              <a:rPr lang="en-US" i="1" dirty="0"/>
              <a:t>. This is the genesis of the dispute between the parties.</a:t>
            </a:r>
            <a:endParaRPr lang="en-US" dirty="0"/>
          </a:p>
          <a:p>
            <a:endParaRPr lang="en-US" dirty="0"/>
          </a:p>
          <a:p>
            <a:endParaRPr lang="en-US" dirty="0"/>
          </a:p>
        </p:txBody>
      </p:sp>
    </p:spTree>
    <p:extLst>
      <p:ext uri="{BB962C8B-B14F-4D97-AF65-F5344CB8AC3E}">
        <p14:creationId xmlns:p14="http://schemas.microsoft.com/office/powerpoint/2010/main" val="122396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82221" y="409432"/>
            <a:ext cx="10058400" cy="5377669"/>
          </a:xfrm>
        </p:spPr>
        <p:txBody>
          <a:bodyPr>
            <a:normAutofit/>
          </a:bodyPr>
          <a:lstStyle/>
          <a:p>
            <a:r>
              <a:rPr lang="en-US" sz="2400" dirty="0" smtClean="0"/>
              <a:t>FOLLOW THIS WITH ISSUES LIST WHICH WILL BE MAJOR HEADINGS FOR JUDGMENT</a:t>
            </a:r>
          </a:p>
          <a:p>
            <a:endParaRPr lang="en-US" sz="2400" dirty="0" smtClean="0"/>
          </a:p>
          <a:p>
            <a:r>
              <a:rPr lang="en-US" sz="2400" dirty="0" smtClean="0"/>
              <a:t>Introduction</a:t>
            </a:r>
          </a:p>
          <a:p>
            <a:r>
              <a:rPr lang="en-US" sz="2400" dirty="0" smtClean="0"/>
              <a:t>List of issues</a:t>
            </a:r>
          </a:p>
          <a:p>
            <a:r>
              <a:rPr lang="en-US" sz="2400" dirty="0" smtClean="0"/>
              <a:t>First issue</a:t>
            </a:r>
          </a:p>
          <a:p>
            <a:r>
              <a:rPr lang="en-US" sz="2400" dirty="0" smtClean="0"/>
              <a:t>Second issue</a:t>
            </a:r>
          </a:p>
          <a:p>
            <a:r>
              <a:rPr lang="en-US" sz="2400" dirty="0" smtClean="0"/>
              <a:t>Third issue</a:t>
            </a:r>
          </a:p>
          <a:p>
            <a:r>
              <a:rPr lang="en-US" sz="2400" dirty="0" smtClean="0"/>
              <a:t>conclusion</a:t>
            </a:r>
            <a:endParaRPr lang="en-US" sz="2400" dirty="0"/>
          </a:p>
        </p:txBody>
      </p:sp>
    </p:spTree>
    <p:extLst>
      <p:ext uri="{BB962C8B-B14F-4D97-AF65-F5344CB8AC3E}">
        <p14:creationId xmlns:p14="http://schemas.microsoft.com/office/powerpoint/2010/main" val="214994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18950" y="536078"/>
            <a:ext cx="10058400" cy="4022725"/>
          </a:xfrm>
        </p:spPr>
        <p:txBody>
          <a:bodyPr>
            <a:normAutofit/>
          </a:bodyPr>
          <a:lstStyle/>
          <a:p>
            <a:r>
              <a:rPr lang="en-US" sz="2400" dirty="0" smtClean="0"/>
              <a:t>Sort through this mess in 5 steps ( Raymond Method)</a:t>
            </a:r>
          </a:p>
          <a:p>
            <a:pPr marL="514350" indent="-514350">
              <a:buFont typeface="+mj-lt"/>
              <a:buAutoNum type="arabicPeriod"/>
            </a:pPr>
            <a:r>
              <a:rPr lang="en-US" sz="2400" dirty="0" smtClean="0"/>
              <a:t>IDENTIFY THE ISSUES AND WRITE A CASE SPECIFIC HEADING FOR EACH </a:t>
            </a:r>
          </a:p>
          <a:p>
            <a:pPr marL="514350" indent="-514350">
              <a:buFont typeface="+mj-lt"/>
              <a:buAutoNum type="arabicPeriod"/>
            </a:pPr>
            <a:r>
              <a:rPr lang="en-US" sz="2400" dirty="0" smtClean="0"/>
              <a:t>ARRANGE THE ISSUES IN A SEQUENCE THAT MAKES SENSE</a:t>
            </a:r>
          </a:p>
          <a:p>
            <a:pPr marL="514350" indent="-514350">
              <a:buFont typeface="+mj-lt"/>
              <a:buAutoNum type="arabicPeriod"/>
            </a:pPr>
            <a:r>
              <a:rPr lang="en-US" sz="2400" dirty="0" smtClean="0"/>
              <a:t>WRITE A BEGINNING, TELLING THE STORY GIVING RISE TO ISSUES</a:t>
            </a:r>
          </a:p>
          <a:p>
            <a:pPr marL="514350" indent="-514350">
              <a:buFont typeface="+mj-lt"/>
              <a:buAutoNum type="arabicPeriod"/>
            </a:pPr>
            <a:r>
              <a:rPr lang="en-US" sz="2400" dirty="0" smtClean="0"/>
              <a:t>ANALYSE EACH ISSUE </a:t>
            </a:r>
          </a:p>
          <a:p>
            <a:pPr marL="514350" indent="-514350">
              <a:buFont typeface="+mj-lt"/>
              <a:buAutoNum type="arabicPeriod"/>
            </a:pPr>
            <a:r>
              <a:rPr lang="en-US" sz="2400" dirty="0" smtClean="0"/>
              <a:t>WRITE A CONCLUSION</a:t>
            </a:r>
          </a:p>
        </p:txBody>
      </p:sp>
    </p:spTree>
    <p:extLst>
      <p:ext uri="{BB962C8B-B14F-4D97-AF65-F5344CB8AC3E}">
        <p14:creationId xmlns:p14="http://schemas.microsoft.com/office/powerpoint/2010/main" val="1528311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Closer look at dealing with ‘ISSUES’</a:t>
            </a:r>
            <a:endParaRPr lang="en-US" dirty="0"/>
          </a:p>
        </p:txBody>
      </p:sp>
      <p:sp>
        <p:nvSpPr>
          <p:cNvPr id="3" name="Content Placeholder 2"/>
          <p:cNvSpPr>
            <a:spLocks noGrp="1"/>
          </p:cNvSpPr>
          <p:nvPr>
            <p:ph idx="1"/>
          </p:nvPr>
        </p:nvSpPr>
        <p:spPr/>
        <p:txBody>
          <a:bodyPr>
            <a:normAutofit/>
          </a:bodyPr>
          <a:lstStyle/>
          <a:p>
            <a:r>
              <a:rPr lang="en-US" dirty="0" smtClean="0"/>
              <a:t>At the civil trial level, there are elements of the claim that parties contest. There are big issues which depend on constituent smaller issues.</a:t>
            </a:r>
          </a:p>
          <a:p>
            <a:r>
              <a:rPr lang="en-US" dirty="0" smtClean="0"/>
              <a:t>Example of a landlord disputing that the tenant has stopped paying rent</a:t>
            </a:r>
          </a:p>
          <a:p>
            <a:pPr marL="0" indent="0">
              <a:buNone/>
            </a:pPr>
            <a:r>
              <a:rPr lang="en-US" dirty="0" smtClean="0"/>
              <a:t>This is the big issue.</a:t>
            </a:r>
          </a:p>
          <a:p>
            <a:pPr marL="0" indent="0">
              <a:buNone/>
            </a:pPr>
            <a:r>
              <a:rPr lang="en-US" dirty="0" smtClean="0"/>
              <a:t>What are the constituent issues?</a:t>
            </a:r>
          </a:p>
          <a:p>
            <a:pPr marL="0" indent="0">
              <a:buNone/>
            </a:pPr>
            <a:r>
              <a:rPr lang="en-US" dirty="0" smtClean="0"/>
              <a:t>Was there a contract?</a:t>
            </a:r>
          </a:p>
          <a:p>
            <a:pPr marL="0" indent="0">
              <a:buNone/>
            </a:pPr>
            <a:r>
              <a:rPr lang="en-US" dirty="0" smtClean="0"/>
              <a:t>Did landlord for some reason forfeit his entitlement for rent?</a:t>
            </a:r>
          </a:p>
          <a:p>
            <a:pPr marL="0" indent="0">
              <a:buNone/>
            </a:pPr>
            <a:r>
              <a:rPr lang="en-US" dirty="0" smtClean="0"/>
              <a:t>Did tenant </a:t>
            </a:r>
            <a:r>
              <a:rPr lang="en-US" dirty="0" err="1" smtClean="0"/>
              <a:t>infact</a:t>
            </a:r>
            <a:r>
              <a:rPr lang="en-US" dirty="0" smtClean="0"/>
              <a:t> make payments?</a:t>
            </a:r>
          </a:p>
          <a:p>
            <a:pPr marL="0" indent="0">
              <a:buNone/>
            </a:pPr>
            <a:r>
              <a:rPr lang="en-US" dirty="0" smtClean="0"/>
              <a:t>Were alternate means of payment provided for in contract?</a:t>
            </a:r>
          </a:p>
          <a:p>
            <a:endParaRPr lang="en-US" dirty="0"/>
          </a:p>
        </p:txBody>
      </p:sp>
    </p:spTree>
    <p:extLst>
      <p:ext uri="{BB962C8B-B14F-4D97-AF65-F5344CB8AC3E}">
        <p14:creationId xmlns:p14="http://schemas.microsoft.com/office/powerpoint/2010/main" val="3104899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95869" y="345010"/>
            <a:ext cx="10058400" cy="4022725"/>
          </a:xfrm>
        </p:spPr>
        <p:txBody>
          <a:bodyPr>
            <a:normAutofit/>
          </a:bodyPr>
          <a:lstStyle/>
          <a:p>
            <a:r>
              <a:rPr lang="en-US" sz="2400" dirty="0" smtClean="0"/>
              <a:t>When you deal with issues sequence them logically. Simply don’t announce them .</a:t>
            </a:r>
          </a:p>
          <a:p>
            <a:r>
              <a:rPr lang="en-US" sz="2400" dirty="0" smtClean="0"/>
              <a:t>So if issues are whether the car ordered was delivered on time , whether it was in good quality/condition at time of delivery, whether it was the car specified by purchaser</a:t>
            </a:r>
          </a:p>
          <a:p>
            <a:pPr marL="0" indent="0">
              <a:buNone/>
            </a:pPr>
            <a:r>
              <a:rPr lang="en-US" sz="2400" dirty="0" smtClean="0"/>
              <a:t>How would you sequence them? What comes first?</a:t>
            </a:r>
            <a:endParaRPr lang="en-US" sz="2400" dirty="0"/>
          </a:p>
        </p:txBody>
      </p:sp>
    </p:spTree>
    <p:extLst>
      <p:ext uri="{BB962C8B-B14F-4D97-AF65-F5344CB8AC3E}">
        <p14:creationId xmlns:p14="http://schemas.microsoft.com/office/powerpoint/2010/main" val="414280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contract matters:</a:t>
            </a:r>
            <a:endParaRPr lang="en-US" dirty="0"/>
          </a:p>
        </p:txBody>
      </p:sp>
      <p:sp>
        <p:nvSpPr>
          <p:cNvPr id="3" name="Content Placeholder 2"/>
          <p:cNvSpPr>
            <a:spLocks noGrp="1"/>
          </p:cNvSpPr>
          <p:nvPr>
            <p:ph idx="1"/>
          </p:nvPr>
        </p:nvSpPr>
        <p:spPr/>
        <p:txBody>
          <a:bodyPr>
            <a:normAutofit/>
          </a:bodyPr>
          <a:lstStyle/>
          <a:p>
            <a:r>
              <a:rPr lang="en-US" dirty="0" smtClean="0"/>
              <a:t>What were terms of contract</a:t>
            </a:r>
          </a:p>
          <a:p>
            <a:r>
              <a:rPr lang="en-US" dirty="0" smtClean="0"/>
              <a:t>What damages are due to claimant</a:t>
            </a:r>
          </a:p>
          <a:p>
            <a:r>
              <a:rPr lang="en-US" dirty="0" smtClean="0"/>
              <a:t>Was contract valid</a:t>
            </a:r>
          </a:p>
          <a:p>
            <a:r>
              <a:rPr lang="en-US" dirty="0" smtClean="0"/>
              <a:t>Was it breached?</a:t>
            </a:r>
          </a:p>
          <a:p>
            <a:r>
              <a:rPr lang="en-US" dirty="0" smtClean="0"/>
              <a:t>Remedy</a:t>
            </a:r>
          </a:p>
          <a:p>
            <a:endParaRPr lang="en-US" dirty="0"/>
          </a:p>
          <a:p>
            <a:r>
              <a:rPr lang="en-US" dirty="0" smtClean="0"/>
              <a:t>Is this logical sequence?</a:t>
            </a:r>
            <a:endParaRPr lang="en-US" dirty="0"/>
          </a:p>
        </p:txBody>
      </p:sp>
    </p:spTree>
    <p:extLst>
      <p:ext uri="{BB962C8B-B14F-4D97-AF65-F5344CB8AC3E}">
        <p14:creationId xmlns:p14="http://schemas.microsoft.com/office/powerpoint/2010/main" val="3190727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2955" y="327546"/>
            <a:ext cx="10727141" cy="707886"/>
          </a:xfrm>
          <a:prstGeom prst="rect">
            <a:avLst/>
          </a:prstGeom>
          <a:noFill/>
        </p:spPr>
        <p:txBody>
          <a:bodyPr wrap="square" rtlCol="0">
            <a:spAutoFit/>
          </a:bodyPr>
          <a:lstStyle/>
          <a:p>
            <a:r>
              <a:rPr lang="en-US" sz="4000" dirty="0" smtClean="0"/>
              <a:t>Civil Procedure Code</a:t>
            </a:r>
            <a:endParaRPr lang="en-US" sz="4000" dirty="0"/>
          </a:p>
        </p:txBody>
      </p:sp>
      <p:sp>
        <p:nvSpPr>
          <p:cNvPr id="2" name="TextBox 1"/>
          <p:cNvSpPr txBox="1"/>
          <p:nvPr/>
        </p:nvSpPr>
        <p:spPr>
          <a:xfrm>
            <a:off x="450376" y="1378424"/>
            <a:ext cx="10972800" cy="5170646"/>
          </a:xfrm>
          <a:prstGeom prst="rect">
            <a:avLst/>
          </a:prstGeom>
          <a:noFill/>
        </p:spPr>
        <p:txBody>
          <a:bodyPr wrap="square" rtlCol="0">
            <a:spAutoFit/>
          </a:bodyPr>
          <a:lstStyle/>
          <a:p>
            <a:r>
              <a:rPr lang="en-GB" sz="2400" b="1" dirty="0"/>
              <a:t>Section 2(9) of the C.P.C:</a:t>
            </a:r>
            <a:endParaRPr lang="en-US" sz="2400" dirty="0"/>
          </a:p>
          <a:p>
            <a:r>
              <a:rPr lang="en-GB" sz="2400" dirty="0"/>
              <a:t>“judgment” means the statement given by the judge of the grounds of a decree or </a:t>
            </a:r>
            <a:r>
              <a:rPr lang="en-GB" sz="2400" dirty="0" smtClean="0"/>
              <a:t>order</a:t>
            </a:r>
          </a:p>
          <a:p>
            <a:endParaRPr lang="en-GB" sz="2400" dirty="0"/>
          </a:p>
          <a:p>
            <a:endParaRPr lang="en-US" sz="2400" dirty="0"/>
          </a:p>
          <a:p>
            <a:r>
              <a:rPr lang="en-GB" sz="2400" b="1" dirty="0"/>
              <a:t>Section 2(14) of the C.P.C:</a:t>
            </a:r>
            <a:endParaRPr lang="en-US" sz="2400" dirty="0"/>
          </a:p>
          <a:p>
            <a:r>
              <a:rPr lang="en-GB" sz="2400" dirty="0"/>
              <a:t>“order” means the formal expression of any decision of a Civil Court which is not a </a:t>
            </a:r>
            <a:r>
              <a:rPr lang="en-GB" sz="2400" dirty="0" smtClean="0"/>
              <a:t>decree</a:t>
            </a:r>
          </a:p>
          <a:p>
            <a:endParaRPr lang="en-GB" sz="2400" dirty="0"/>
          </a:p>
          <a:p>
            <a:endParaRPr lang="en-US" sz="2400" dirty="0"/>
          </a:p>
          <a:p>
            <a:r>
              <a:rPr lang="en-GB" sz="2400" b="1" dirty="0"/>
              <a:t>Section 33 of the C.P.C:</a:t>
            </a:r>
            <a:endParaRPr lang="en-US" sz="2400" dirty="0"/>
          </a:p>
          <a:p>
            <a:r>
              <a:rPr lang="en-GB" sz="2400" i="1" dirty="0"/>
              <a:t>Judgment and decree.-- </a:t>
            </a:r>
            <a:r>
              <a:rPr lang="en-GB" sz="2400" dirty="0"/>
              <a:t>The Court, after the case has been heard, shall pronounce judgment and on such judgment a decree shall follow.</a:t>
            </a:r>
            <a:endParaRPr lang="en-US" sz="2400" dirty="0"/>
          </a:p>
          <a:p>
            <a:endParaRPr lang="en-US" dirty="0"/>
          </a:p>
        </p:txBody>
      </p:sp>
    </p:spTree>
    <p:extLst>
      <p:ext uri="{BB962C8B-B14F-4D97-AF65-F5344CB8AC3E}">
        <p14:creationId xmlns:p14="http://schemas.microsoft.com/office/powerpoint/2010/main" val="1851036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777922"/>
          </a:xfrm>
        </p:spPr>
        <p:txBody>
          <a:bodyPr>
            <a:normAutofit/>
          </a:bodyPr>
          <a:lstStyle/>
          <a:p>
            <a:pPr algn="ctr"/>
            <a:r>
              <a:rPr lang="en-US" sz="4000" dirty="0" smtClean="0"/>
              <a:t>WHAT IS THE ROLE OF A JUDGE?</a:t>
            </a:r>
            <a:endParaRPr lang="en-US" sz="4000" dirty="0"/>
          </a:p>
        </p:txBody>
      </p:sp>
      <p:sp>
        <p:nvSpPr>
          <p:cNvPr id="3" name="Content Placeholder 2"/>
          <p:cNvSpPr>
            <a:spLocks noGrp="1"/>
          </p:cNvSpPr>
          <p:nvPr>
            <p:ph idx="1"/>
          </p:nvPr>
        </p:nvSpPr>
        <p:spPr>
          <a:xfrm>
            <a:off x="838200" y="1910687"/>
            <a:ext cx="10515600" cy="4599294"/>
          </a:xfrm>
        </p:spPr>
        <p:txBody>
          <a:bodyPr>
            <a:normAutofit/>
          </a:bodyPr>
          <a:lstStyle/>
          <a:p>
            <a:pPr marL="514350" indent="-514350">
              <a:buFont typeface="+mj-lt"/>
              <a:buAutoNum type="arabicPeriod"/>
            </a:pPr>
            <a:r>
              <a:rPr lang="en-US" sz="2400" dirty="0" smtClean="0"/>
              <a:t>Hear the parties</a:t>
            </a:r>
          </a:p>
          <a:p>
            <a:pPr marL="514350" indent="-514350">
              <a:buFont typeface="+mj-lt"/>
              <a:buAutoNum type="arabicPeriod"/>
            </a:pPr>
            <a:r>
              <a:rPr lang="en-US" sz="2400" dirty="0" smtClean="0"/>
              <a:t>Record evidence</a:t>
            </a:r>
          </a:p>
          <a:p>
            <a:pPr marL="514350" indent="-514350">
              <a:buFont typeface="+mj-lt"/>
              <a:buAutoNum type="arabicPeriod"/>
            </a:pPr>
            <a:r>
              <a:rPr lang="en-US" sz="2400" dirty="0" smtClean="0"/>
              <a:t>Determine the facts and legal issues</a:t>
            </a:r>
          </a:p>
          <a:p>
            <a:pPr marL="514350" indent="-514350">
              <a:buFont typeface="+mj-lt"/>
              <a:buAutoNum type="arabicPeriod"/>
            </a:pPr>
            <a:r>
              <a:rPr lang="en-US" sz="2400" dirty="0" smtClean="0"/>
              <a:t>Critically </a:t>
            </a:r>
            <a:r>
              <a:rPr lang="en-US" sz="2400" dirty="0" err="1" smtClean="0"/>
              <a:t>analyse</a:t>
            </a:r>
            <a:r>
              <a:rPr lang="en-US" sz="2400" dirty="0" smtClean="0"/>
              <a:t> </a:t>
            </a:r>
            <a:endParaRPr lang="en-US" sz="2400" dirty="0"/>
          </a:p>
          <a:p>
            <a:pPr marL="514350" indent="-514350">
              <a:buFont typeface="+mj-lt"/>
              <a:buAutoNum type="arabicPeriod"/>
            </a:pPr>
            <a:r>
              <a:rPr lang="en-US" sz="2400" dirty="0"/>
              <a:t>Manage people in the courtroom </a:t>
            </a:r>
            <a:endParaRPr lang="en-US" sz="2400" dirty="0" smtClean="0"/>
          </a:p>
          <a:p>
            <a:pPr marL="514350" indent="-514350">
              <a:buFont typeface="+mj-lt"/>
              <a:buAutoNum type="arabicPeriod"/>
            </a:pPr>
            <a:r>
              <a:rPr lang="en-US" sz="2400" dirty="0"/>
              <a:t>Maintain decorum and manage court </a:t>
            </a:r>
            <a:r>
              <a:rPr lang="en-US" sz="2400" dirty="0" smtClean="0"/>
              <a:t>room</a:t>
            </a:r>
          </a:p>
          <a:p>
            <a:pPr marL="514350" indent="-514350">
              <a:buFont typeface="+mj-lt"/>
              <a:buAutoNum type="arabicPeriod"/>
            </a:pPr>
            <a:r>
              <a:rPr lang="en-US" sz="2400" b="1" u="sng" dirty="0" smtClean="0"/>
              <a:t>Render a decision </a:t>
            </a:r>
          </a:p>
          <a:p>
            <a:pPr marL="514350" indent="-514350">
              <a:buFont typeface="+mj-lt"/>
              <a:buAutoNum type="arabicPeriod"/>
            </a:pPr>
            <a:r>
              <a:rPr lang="en-US" sz="2400" b="1" u="sng" dirty="0" smtClean="0"/>
              <a:t> </a:t>
            </a:r>
            <a:r>
              <a:rPr lang="en-US" sz="2400" b="1" u="sng" dirty="0"/>
              <a:t>W</a:t>
            </a:r>
            <a:r>
              <a:rPr lang="en-US" sz="2400" b="1" u="sng" dirty="0" smtClean="0"/>
              <a:t>rite a judgment</a:t>
            </a:r>
          </a:p>
          <a:p>
            <a:pPr marL="0" indent="0">
              <a:buNone/>
            </a:pPr>
            <a:endParaRPr lang="en-US" dirty="0"/>
          </a:p>
        </p:txBody>
      </p:sp>
    </p:spTree>
    <p:extLst>
      <p:ext uri="{BB962C8B-B14F-4D97-AF65-F5344CB8AC3E}">
        <p14:creationId xmlns:p14="http://schemas.microsoft.com/office/powerpoint/2010/main" val="17305421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308" y="155435"/>
            <a:ext cx="11354937" cy="7017306"/>
          </a:xfrm>
          <a:prstGeom prst="rect">
            <a:avLst/>
          </a:prstGeom>
          <a:noFill/>
        </p:spPr>
        <p:txBody>
          <a:bodyPr wrap="square" rtlCol="0">
            <a:spAutoFit/>
          </a:bodyPr>
          <a:lstStyle/>
          <a:p>
            <a:r>
              <a:rPr lang="en-GB" sz="2400" b="1" dirty="0"/>
              <a:t>Section 137 of the C.P.C:</a:t>
            </a:r>
            <a:endParaRPr lang="en-US" sz="2400" dirty="0"/>
          </a:p>
          <a:p>
            <a:r>
              <a:rPr lang="en-GB" sz="2400" i="1" dirty="0"/>
              <a:t>Language of subordinate Courts.--</a:t>
            </a:r>
            <a:r>
              <a:rPr lang="en-GB" sz="2400" dirty="0"/>
              <a:t> (1) The language which, on the commencement of this Code, is the language of any Court subordinate to a High Court shall continue to be the language of such subordinate Court until the [Provincial Government] otherwise directs. </a:t>
            </a:r>
            <a:endParaRPr lang="en-US" sz="2400" dirty="0"/>
          </a:p>
          <a:p>
            <a:r>
              <a:rPr lang="en-GB" sz="2400" dirty="0"/>
              <a:t>(2) The [Provincial Government] may declare what shall be the language of any such Court and in what character applications to and proceedings in such Courts shall be written. </a:t>
            </a:r>
            <a:endParaRPr lang="en-US" sz="2400" dirty="0"/>
          </a:p>
          <a:p>
            <a:r>
              <a:rPr lang="en-GB" sz="2400" dirty="0"/>
              <a:t>(3) Where this Code requires or allows anything other than the recording or evidence to be done in writing in any such Court, such writing may be in English ; but if any party or his pleader is unacquainted with English a translation into the language of the Court shall, at his request, be supplied to him ; and the Court shall make such order as it thinks fit in respect of the payment of the costs of such translation</a:t>
            </a:r>
            <a:r>
              <a:rPr lang="en-GB" sz="2400" dirty="0" smtClean="0"/>
              <a:t>.</a:t>
            </a:r>
          </a:p>
          <a:p>
            <a:endParaRPr lang="en-GB" sz="2400" dirty="0" smtClean="0"/>
          </a:p>
          <a:p>
            <a:r>
              <a:rPr lang="en-GB" sz="2400" b="1" dirty="0" smtClean="0"/>
              <a:t>Section </a:t>
            </a:r>
            <a:r>
              <a:rPr lang="en-GB" sz="2400" b="1" dirty="0"/>
              <a:t>152 of the C.P.C:</a:t>
            </a:r>
            <a:endParaRPr lang="en-US" sz="2400" dirty="0"/>
          </a:p>
          <a:p>
            <a:r>
              <a:rPr lang="en-GB" sz="2400" i="1" dirty="0"/>
              <a:t>Amendment of judgments, decrees or orders.-- </a:t>
            </a:r>
            <a:r>
              <a:rPr lang="en-GB" sz="2400" dirty="0"/>
              <a:t>Clerical or arithmetical mistakes in judgments, decrees or orders or errors arising therein from any accidental slip or omission may at any time be corrected by the Court either of its own motion or on the application of any of the parties.</a:t>
            </a:r>
            <a:endParaRPr lang="en-US" sz="2400" dirty="0"/>
          </a:p>
          <a:p>
            <a:endParaRPr lang="en-US" sz="2400" dirty="0"/>
          </a:p>
          <a:p>
            <a:endParaRPr lang="en-US" dirty="0"/>
          </a:p>
        </p:txBody>
      </p:sp>
    </p:spTree>
    <p:extLst>
      <p:ext uri="{BB962C8B-B14F-4D97-AF65-F5344CB8AC3E}">
        <p14:creationId xmlns:p14="http://schemas.microsoft.com/office/powerpoint/2010/main" val="8185972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4716" y="232012"/>
            <a:ext cx="11341290" cy="6524863"/>
          </a:xfrm>
          <a:prstGeom prst="rect">
            <a:avLst/>
          </a:prstGeom>
          <a:noFill/>
        </p:spPr>
        <p:txBody>
          <a:bodyPr wrap="square" rtlCol="0">
            <a:spAutoFit/>
          </a:bodyPr>
          <a:lstStyle/>
          <a:p>
            <a:r>
              <a:rPr lang="en-GB" sz="2000" b="1" dirty="0"/>
              <a:t>Rule 1, Order 20 of the C.P.C:</a:t>
            </a:r>
            <a:endParaRPr lang="en-US" sz="2000" dirty="0"/>
          </a:p>
          <a:p>
            <a:r>
              <a:rPr lang="en-GB" sz="2000" i="1" dirty="0"/>
              <a:t>Judgment when pronounced.--</a:t>
            </a:r>
            <a:r>
              <a:rPr lang="en-GB" sz="2000" dirty="0"/>
              <a:t> (1) On completion of evidence, the Court shall fix a date, not exceeding fifteen days, for hearing of arguments of parties. </a:t>
            </a:r>
            <a:endParaRPr lang="en-US" sz="2000" dirty="0"/>
          </a:p>
          <a:p>
            <a:r>
              <a:rPr lang="en-GB" sz="2000" dirty="0"/>
              <a:t>(2) The Court shall, after the case has been heard, pronounce judgment in open court, either at once or on some future day not exceeding thirty days, which due notice shall be given to the parties or their advocates</a:t>
            </a:r>
            <a:r>
              <a:rPr lang="en-GB" sz="2000" dirty="0" smtClean="0"/>
              <a:t>.</a:t>
            </a:r>
          </a:p>
          <a:p>
            <a:r>
              <a:rPr lang="en-GB" sz="2000" dirty="0" smtClean="0"/>
              <a:t> </a:t>
            </a:r>
            <a:endParaRPr lang="en-US" sz="2000" dirty="0"/>
          </a:p>
          <a:p>
            <a:r>
              <a:rPr lang="en-GB" sz="2000" b="1" dirty="0"/>
              <a:t>Rule 2, Order 20 of the C.P.C:</a:t>
            </a:r>
            <a:endParaRPr lang="en-US" sz="2000" dirty="0"/>
          </a:p>
          <a:p>
            <a:r>
              <a:rPr lang="en-GB" sz="2000" i="1" dirty="0"/>
              <a:t>Power to pronounce judgment written by Judge’s predecessor.--</a:t>
            </a:r>
            <a:r>
              <a:rPr lang="en-GB" sz="2000" dirty="0"/>
              <a:t> A Judge may pronounce a judgment written but not pronounced by his predecessor. </a:t>
            </a:r>
            <a:endParaRPr lang="en-GB" sz="2000" dirty="0" smtClean="0"/>
          </a:p>
          <a:p>
            <a:endParaRPr lang="en-US" sz="2000" dirty="0"/>
          </a:p>
          <a:p>
            <a:r>
              <a:rPr lang="en-GB" sz="2000" b="1" dirty="0"/>
              <a:t>Rule 3, Order 20 of the C.P.C:</a:t>
            </a:r>
            <a:endParaRPr lang="en-US" sz="2000" dirty="0"/>
          </a:p>
          <a:p>
            <a:r>
              <a:rPr lang="en-GB" sz="2000" i="1" dirty="0"/>
              <a:t>Judgment to be signed.-- </a:t>
            </a:r>
            <a:r>
              <a:rPr lang="en-GB" sz="2000" dirty="0"/>
              <a:t>The judgment shall be dated and signed by the Judge in open Court at the time of pronouncing it and, when once signed, shall not afterwards be altered or added to, save as provided by section 152 or on review. </a:t>
            </a:r>
            <a:endParaRPr lang="en-GB" sz="2000" dirty="0" smtClean="0"/>
          </a:p>
          <a:p>
            <a:endParaRPr lang="en-US" sz="2000" dirty="0"/>
          </a:p>
          <a:p>
            <a:r>
              <a:rPr lang="en-GB" sz="2000" b="1" dirty="0"/>
              <a:t>Rule 4, Order 20 of the C.P.C:</a:t>
            </a:r>
            <a:endParaRPr lang="en-US" sz="2000" dirty="0"/>
          </a:p>
          <a:p>
            <a:r>
              <a:rPr lang="en-GB" sz="2000" i="1" dirty="0"/>
              <a:t>Judgments of Small Cause Courts.-- </a:t>
            </a:r>
            <a:r>
              <a:rPr lang="en-GB" sz="2000" dirty="0"/>
              <a:t>(1) Judgements of a Court of Small Causes need not contain more than the points for determination and the decision thereon. </a:t>
            </a:r>
            <a:endParaRPr lang="en-US" sz="2000" dirty="0"/>
          </a:p>
          <a:p>
            <a:r>
              <a:rPr lang="en-GB" sz="2000" i="1" dirty="0"/>
              <a:t>Judgements of other Courts.-- </a:t>
            </a:r>
            <a:r>
              <a:rPr lang="en-GB" sz="2000" dirty="0"/>
              <a:t> (2) Judgements of other Courts shall contain a concise statement of the case, the points for determination, the decision thereon, and the reasons for such decision.</a:t>
            </a:r>
            <a:endParaRPr lang="en-US" sz="2000" dirty="0"/>
          </a:p>
          <a:p>
            <a:endParaRPr lang="en-US" dirty="0"/>
          </a:p>
        </p:txBody>
      </p:sp>
    </p:spTree>
    <p:extLst>
      <p:ext uri="{BB962C8B-B14F-4D97-AF65-F5344CB8AC3E}">
        <p14:creationId xmlns:p14="http://schemas.microsoft.com/office/powerpoint/2010/main" val="36139927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433" y="382137"/>
            <a:ext cx="10604310" cy="5940088"/>
          </a:xfrm>
          <a:prstGeom prst="rect">
            <a:avLst/>
          </a:prstGeom>
          <a:noFill/>
        </p:spPr>
        <p:txBody>
          <a:bodyPr wrap="square" rtlCol="0">
            <a:spAutoFit/>
          </a:bodyPr>
          <a:lstStyle/>
          <a:p>
            <a:r>
              <a:rPr lang="en-US" sz="4400" dirty="0" smtClean="0"/>
              <a:t>CASE LAW </a:t>
            </a:r>
          </a:p>
          <a:p>
            <a:pPr algn="just"/>
            <a:endParaRPr lang="en-US" sz="2400" dirty="0"/>
          </a:p>
          <a:p>
            <a:pPr algn="just"/>
            <a:r>
              <a:rPr lang="en-US" sz="2400" b="1" dirty="0" smtClean="0"/>
              <a:t>On the public nature of court decisions:</a:t>
            </a:r>
            <a:endParaRPr lang="en-US" sz="2400" b="1" dirty="0"/>
          </a:p>
          <a:p>
            <a:pPr algn="just"/>
            <a:r>
              <a:rPr lang="en-US" sz="2400" b="1" dirty="0" smtClean="0"/>
              <a:t>  </a:t>
            </a:r>
            <a:r>
              <a:rPr lang="en-US" sz="2400" dirty="0" smtClean="0"/>
              <a:t>"The requirements that orders of court ought to be publicly made and announced is not only a matter of accepted judicial procedure ,but invariably a requirement of law regulating the functioning of Civil and Criminal Courts".</a:t>
            </a:r>
            <a:br>
              <a:rPr lang="en-US" sz="2400" dirty="0" smtClean="0"/>
            </a:br>
            <a:r>
              <a:rPr lang="en-US" sz="2400" dirty="0" err="1" smtClean="0"/>
              <a:t>Lachmandas</a:t>
            </a:r>
            <a:r>
              <a:rPr lang="en-US" sz="2400" dirty="0" smtClean="0"/>
              <a:t> vs Central </a:t>
            </a:r>
            <a:r>
              <a:rPr lang="en-US" sz="2400" dirty="0" err="1" smtClean="0"/>
              <a:t>Govt</a:t>
            </a:r>
            <a:r>
              <a:rPr lang="en-US" sz="2400" dirty="0" smtClean="0"/>
              <a:t> cited as PLDI973 SC 379</a:t>
            </a:r>
          </a:p>
          <a:p>
            <a:pPr algn="just"/>
            <a:endParaRPr lang="en-US" sz="2400" dirty="0"/>
          </a:p>
          <a:p>
            <a:pPr algn="just"/>
            <a:r>
              <a:rPr lang="en-US" sz="2400" b="1" dirty="0" smtClean="0"/>
              <a:t>On the signing of the judgment :  </a:t>
            </a:r>
            <a:endParaRPr lang="en-US" sz="2400" b="1" dirty="0"/>
          </a:p>
          <a:p>
            <a:pPr algn="just"/>
            <a:r>
              <a:rPr lang="en-US" sz="2400" dirty="0" smtClean="0"/>
              <a:t>"The signing of judgment as envisaged u/s 369 of </a:t>
            </a:r>
            <a:r>
              <a:rPr lang="en-US" sz="2400" dirty="0" err="1" smtClean="0"/>
              <a:t>Cr.P.C</a:t>
            </a:r>
            <a:r>
              <a:rPr lang="en-US" sz="2400" dirty="0" smtClean="0"/>
              <a:t> is signing in open court at the time of pronouncement of the judgment and not signing at the home .in the case, therefore, the simple writing and signing of the judgment was wholly ineffective and did not operate as a bar to further proceedings";</a:t>
            </a:r>
            <a:br>
              <a:rPr lang="en-US" sz="2400" dirty="0" smtClean="0"/>
            </a:br>
            <a:r>
              <a:rPr lang="en-US" sz="2400" b="1" dirty="0" smtClean="0"/>
              <a:t>Amin Sharif vs </a:t>
            </a:r>
            <a:r>
              <a:rPr lang="en-US" sz="2400" b="1" dirty="0" err="1" smtClean="0"/>
              <a:t>Syeeda</a:t>
            </a:r>
            <a:r>
              <a:rPr lang="en-US" sz="2400" b="1" dirty="0" smtClean="0"/>
              <a:t> </a:t>
            </a:r>
            <a:r>
              <a:rPr lang="en-US" sz="2400" b="1" dirty="0" err="1" smtClean="0"/>
              <a:t>Khatoon</a:t>
            </a:r>
            <a:r>
              <a:rPr lang="en-US" sz="2400" b="1" dirty="0" smtClean="0"/>
              <a:t/>
            </a:r>
            <a:br>
              <a:rPr lang="en-US" sz="2400" b="1" dirty="0" smtClean="0"/>
            </a:br>
            <a:r>
              <a:rPr lang="en-US" sz="2400" b="1" dirty="0" smtClean="0"/>
              <a:t>PLD 1962 SC 97.</a:t>
            </a:r>
            <a:endParaRPr lang="en-US" sz="2400" dirty="0"/>
          </a:p>
        </p:txBody>
      </p:sp>
    </p:spTree>
    <p:extLst>
      <p:ext uri="{BB962C8B-B14F-4D97-AF65-F5344CB8AC3E}">
        <p14:creationId xmlns:p14="http://schemas.microsoft.com/office/powerpoint/2010/main" val="728459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2955" y="0"/>
            <a:ext cx="11081982" cy="6463308"/>
          </a:xfrm>
          <a:prstGeom prst="rect">
            <a:avLst/>
          </a:prstGeom>
          <a:noFill/>
        </p:spPr>
        <p:txBody>
          <a:bodyPr wrap="square" rtlCol="0">
            <a:spAutoFit/>
          </a:bodyPr>
          <a:lstStyle/>
          <a:p>
            <a:r>
              <a:rPr lang="en-US" b="1" dirty="0" smtClean="0"/>
              <a:t> On reasoning :</a:t>
            </a:r>
          </a:p>
          <a:p>
            <a:endParaRPr lang="en-US" dirty="0"/>
          </a:p>
          <a:p>
            <a:r>
              <a:rPr lang="en-US" dirty="0" smtClean="0"/>
              <a:t>"Trial court while recording its findings on merit of the case did not further discuss the evidence. It is not a reasoned judgment under Order XX";</a:t>
            </a:r>
            <a:br>
              <a:rPr lang="en-US" dirty="0" smtClean="0"/>
            </a:br>
            <a:r>
              <a:rPr lang="en-US" dirty="0" smtClean="0"/>
              <a:t>Amir </a:t>
            </a:r>
            <a:r>
              <a:rPr lang="en-US" dirty="0" err="1" smtClean="0"/>
              <a:t>Tufail</a:t>
            </a:r>
            <a:r>
              <a:rPr lang="en-US" dirty="0" smtClean="0"/>
              <a:t> vs Muhammad </a:t>
            </a:r>
            <a:r>
              <a:rPr lang="en-US" dirty="0" err="1" smtClean="0"/>
              <a:t>Sadiq</a:t>
            </a:r>
            <a:r>
              <a:rPr lang="en-US" dirty="0" smtClean="0"/>
              <a:t> </a:t>
            </a:r>
            <a:r>
              <a:rPr lang="en-US" dirty="0" err="1" smtClean="0"/>
              <a:t>etc</a:t>
            </a:r>
            <a:r>
              <a:rPr lang="en-US" dirty="0" smtClean="0"/>
              <a:t/>
            </a:r>
            <a:br>
              <a:rPr lang="en-US" dirty="0" smtClean="0"/>
            </a:br>
            <a:r>
              <a:rPr lang="en-US" dirty="0" smtClean="0"/>
              <a:t>2006 CLD 91;</a:t>
            </a:r>
            <a:br>
              <a:rPr lang="en-US" dirty="0" smtClean="0"/>
            </a:br>
            <a:r>
              <a:rPr lang="en-US" b="1" dirty="0" err="1" smtClean="0"/>
              <a:t>Mst</a:t>
            </a:r>
            <a:r>
              <a:rPr lang="en-US" b="1" dirty="0" smtClean="0"/>
              <a:t> Yasmin Akhter  vs Abdul </a:t>
            </a:r>
            <a:r>
              <a:rPr lang="en-US" b="1" dirty="0" err="1" smtClean="0"/>
              <a:t>Mateen</a:t>
            </a:r>
            <a:r>
              <a:rPr lang="en-US" b="1" dirty="0" smtClean="0"/>
              <a:t> Zahid</a:t>
            </a:r>
            <a:br>
              <a:rPr lang="en-US" b="1" dirty="0" smtClean="0"/>
            </a:br>
            <a:r>
              <a:rPr lang="en-US" b="1" dirty="0" smtClean="0"/>
              <a:t>2007 CLC 972. (</a:t>
            </a:r>
            <a:r>
              <a:rPr lang="en-US" b="1" dirty="0" err="1" smtClean="0"/>
              <a:t>Shariat</a:t>
            </a:r>
            <a:r>
              <a:rPr lang="en-US" b="1" dirty="0" smtClean="0"/>
              <a:t> Court AJ &amp; K).</a:t>
            </a:r>
          </a:p>
          <a:p>
            <a:endParaRPr lang="en-US" b="1" dirty="0" smtClean="0"/>
          </a:p>
          <a:p>
            <a:r>
              <a:rPr lang="en-US" b="1" dirty="0" smtClean="0"/>
              <a:t> On analysis of evidence:</a:t>
            </a:r>
          </a:p>
          <a:p>
            <a:r>
              <a:rPr lang="en-US" dirty="0" smtClean="0"/>
              <a:t>"Mere reproduction of evidence by the Appellate Court did not mean that the evidence of the parties has been discussed or referred to, judgment revealed cursory and casual approach of Appellate Court to the case. Judgment suffered from non-reading of evidence on record .Trial court had acted illegally etc. Judgment of the appellant was set aside and case was remanded to the Appellate Court";</a:t>
            </a:r>
            <a:br>
              <a:rPr lang="en-US" dirty="0" smtClean="0"/>
            </a:br>
            <a:r>
              <a:rPr lang="en-US" b="1" dirty="0" smtClean="0"/>
              <a:t>Sayed </a:t>
            </a:r>
            <a:r>
              <a:rPr lang="en-US" b="1" dirty="0" err="1" smtClean="0"/>
              <a:t>Zulfiqar</a:t>
            </a:r>
            <a:r>
              <a:rPr lang="en-US" b="1" dirty="0" smtClean="0"/>
              <a:t> Hussain Naqvi vs Sayed </a:t>
            </a:r>
            <a:r>
              <a:rPr lang="en-US" b="1" dirty="0" err="1" smtClean="0"/>
              <a:t>Gulzar</a:t>
            </a:r>
            <a:r>
              <a:rPr lang="en-US" b="1" dirty="0" smtClean="0"/>
              <a:t> Hussain Shah</a:t>
            </a:r>
            <a:br>
              <a:rPr lang="en-US" b="1" dirty="0" smtClean="0"/>
            </a:br>
            <a:r>
              <a:rPr lang="en-US" b="1" dirty="0" smtClean="0"/>
              <a:t>2005 YLR 2817.</a:t>
            </a:r>
          </a:p>
          <a:p>
            <a:endParaRPr lang="en-US" b="1" dirty="0"/>
          </a:p>
          <a:p>
            <a:r>
              <a:rPr lang="en-US" b="1" dirty="0" smtClean="0"/>
              <a:t>On the importance of issue-centric judgment writing:</a:t>
            </a:r>
          </a:p>
          <a:p>
            <a:r>
              <a:rPr lang="en-US" dirty="0" smtClean="0"/>
              <a:t>"Trial Court failed to give issue wise findings- Appellate Court while maintaining the judgment did not form points for determination ignoring mandatory requirements of O. XLI R.31 C.P.C judgments &amp; decrees of both the lower courts set aside"</a:t>
            </a:r>
            <a:br>
              <a:rPr lang="en-US" dirty="0" smtClean="0"/>
            </a:br>
            <a:r>
              <a:rPr lang="en-US" b="1" dirty="0" smtClean="0"/>
              <a:t>MST </a:t>
            </a:r>
            <a:r>
              <a:rPr lang="en-US" b="1" dirty="0" err="1" smtClean="0"/>
              <a:t>Feroza</a:t>
            </a:r>
            <a:r>
              <a:rPr lang="en-US" b="1" dirty="0" smtClean="0"/>
              <a:t> vs </a:t>
            </a:r>
            <a:r>
              <a:rPr lang="en-US" b="1" dirty="0" err="1" smtClean="0"/>
              <a:t>Anjumman</a:t>
            </a:r>
            <a:r>
              <a:rPr lang="en-US" b="1" dirty="0" smtClean="0"/>
              <a:t>-e- </a:t>
            </a:r>
            <a:r>
              <a:rPr lang="en-US" b="1" dirty="0" err="1" smtClean="0"/>
              <a:t>Ittehad</a:t>
            </a:r>
            <a:r>
              <a:rPr lang="en-US" b="1" dirty="0" smtClean="0"/>
              <a:t>-e- </a:t>
            </a:r>
            <a:r>
              <a:rPr lang="en-US" b="1" dirty="0" err="1" smtClean="0"/>
              <a:t>Baluchan</a:t>
            </a:r>
            <a:r>
              <a:rPr lang="en-US" b="1" dirty="0" smtClean="0"/>
              <a:t> &amp; others</a:t>
            </a:r>
            <a:br>
              <a:rPr lang="en-US" b="1" dirty="0" smtClean="0"/>
            </a:br>
            <a:r>
              <a:rPr lang="en-US" b="1" dirty="0" smtClean="0"/>
              <a:t>2004 YLR 1535 </a:t>
            </a:r>
            <a:r>
              <a:rPr lang="en-US" b="1" dirty="0" err="1" smtClean="0"/>
              <a:t>Kar</a:t>
            </a:r>
            <a:r>
              <a:rPr lang="en-US" b="1" dirty="0" smtClean="0"/>
              <a:t>.</a:t>
            </a:r>
            <a:endParaRPr lang="en-US" dirty="0"/>
          </a:p>
        </p:txBody>
      </p:sp>
    </p:spTree>
    <p:extLst>
      <p:ext uri="{BB962C8B-B14F-4D97-AF65-F5344CB8AC3E}">
        <p14:creationId xmlns:p14="http://schemas.microsoft.com/office/powerpoint/2010/main" val="3689585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32012" y="287339"/>
            <a:ext cx="11959988" cy="722596"/>
          </a:xfrm>
        </p:spPr>
        <p:txBody>
          <a:bodyPr/>
          <a:lstStyle/>
          <a:p>
            <a:r>
              <a:rPr lang="en-US" dirty="0" smtClean="0"/>
              <a:t>PLENARY DISCUSSION</a:t>
            </a:r>
            <a:endParaRPr lang="en-US" dirty="0"/>
          </a:p>
        </p:txBody>
      </p:sp>
      <p:sp>
        <p:nvSpPr>
          <p:cNvPr id="3" name="Content Placeholder 2"/>
          <p:cNvSpPr>
            <a:spLocks noGrp="1"/>
          </p:cNvSpPr>
          <p:nvPr>
            <p:ph idx="4294967295"/>
          </p:nvPr>
        </p:nvSpPr>
        <p:spPr>
          <a:xfrm>
            <a:off x="516340" y="1009935"/>
            <a:ext cx="11391331" cy="5114095"/>
          </a:xfrm>
        </p:spPr>
        <p:txBody>
          <a:bodyPr>
            <a:noAutofit/>
          </a:bodyPr>
          <a:lstStyle/>
          <a:p>
            <a:pPr algn="just">
              <a:buFont typeface="Arial" panose="020B0604020202020204" pitchFamily="34" charset="0"/>
              <a:buChar char="•"/>
            </a:pPr>
            <a:r>
              <a:rPr lang="en-US" dirty="0"/>
              <a:t>A judgment is the result of application of law to the facts of a </a:t>
            </a:r>
            <a:r>
              <a:rPr lang="en-US" dirty="0" smtClean="0"/>
              <a:t>case</a:t>
            </a:r>
            <a:r>
              <a:rPr lang="en-US" dirty="0"/>
              <a:t>. It is an expression of the </a:t>
            </a:r>
            <a:r>
              <a:rPr lang="en-US" dirty="0" smtClean="0"/>
              <a:t>final opinion </a:t>
            </a:r>
            <a:r>
              <a:rPr lang="en-US" dirty="0"/>
              <a:t>of the Judge which he renders after due consideration of evidence and arguments advanced before </a:t>
            </a:r>
            <a:r>
              <a:rPr lang="en-US" dirty="0" smtClean="0"/>
              <a:t>him/ her. </a:t>
            </a:r>
            <a:r>
              <a:rPr lang="en-US" dirty="0"/>
              <a:t>It is intended to put a final end to the </a:t>
            </a:r>
            <a:r>
              <a:rPr lang="en-US" dirty="0" smtClean="0"/>
              <a:t>controversies and disputes before him/her  </a:t>
            </a:r>
            <a:r>
              <a:rPr lang="en-US" dirty="0"/>
              <a:t>involved in the </a:t>
            </a:r>
            <a:r>
              <a:rPr lang="en-US" dirty="0" smtClean="0"/>
              <a:t>matter.</a:t>
            </a:r>
            <a:endParaRPr lang="en-US" b="1" dirty="0"/>
          </a:p>
          <a:p>
            <a:pPr algn="just">
              <a:buFont typeface="Arial" panose="020B0604020202020204" pitchFamily="34" charset="0"/>
              <a:buChar char="•"/>
            </a:pPr>
            <a:r>
              <a:rPr lang="en-US" dirty="0"/>
              <a:t> "Judgment would mean judicious determination of dispute between parties specifying grounds and substantial reasoning for arriving the particular decision. Judgment, held ought to be self contained, un ambiguous, conveniently intelligible, lucid and capable of only one interpretation without leading for guess or probabilities with regard to matters sought to be determined. Proper or valid judgment would be devoid of apparent vagueness, ambiguity or possibility of different or double interpretation. Bar of limitation for filing appeal , against decrees passed in utter disregard of legal requirement </a:t>
            </a:r>
            <a:r>
              <a:rPr lang="en-US" dirty="0" err="1"/>
              <a:t>viz</a:t>
            </a:r>
            <a:r>
              <a:rPr lang="en-US" dirty="0"/>
              <a:t> recording of reasons for granting decree would not be applicable";</a:t>
            </a:r>
            <a:br>
              <a:rPr lang="en-US" dirty="0"/>
            </a:br>
            <a:r>
              <a:rPr lang="en-US" b="1" dirty="0"/>
              <a:t>Mistry Muhammad Hassan vs Haji Said Muhammad</a:t>
            </a:r>
            <a:br>
              <a:rPr lang="en-US" b="1" dirty="0"/>
            </a:br>
            <a:r>
              <a:rPr lang="en-US" b="1" dirty="0"/>
              <a:t>1986 CLC 1241 (Quetta</a:t>
            </a:r>
            <a:r>
              <a:rPr lang="en-US" b="1" dirty="0" smtClean="0"/>
              <a:t>).</a:t>
            </a:r>
            <a:endParaRPr lang="en-US" dirty="0" smtClean="0"/>
          </a:p>
          <a:p>
            <a:pPr algn="just">
              <a:buFont typeface="Arial" panose="020B0604020202020204" pitchFamily="34" charset="0"/>
              <a:buChar char="•"/>
            </a:pPr>
            <a:r>
              <a:rPr lang="en-US" dirty="0" smtClean="0"/>
              <a:t>As lawyers in the recent past you have spent most of your time reading judgments written by others. You must now write them yourself. What you have read may have been good some even poorly worded and unclear.</a:t>
            </a:r>
          </a:p>
          <a:p>
            <a:pPr algn="just">
              <a:buFont typeface="Arial" panose="020B0604020202020204" pitchFamily="34" charset="0"/>
              <a:buChar char="•"/>
            </a:pPr>
            <a:r>
              <a:rPr lang="en-US" sz="2400" b="1" dirty="0" smtClean="0"/>
              <a:t>DISCUSSION: From your experience what are the hallmarks of a good judgment? </a:t>
            </a:r>
          </a:p>
        </p:txBody>
      </p:sp>
    </p:spTree>
    <p:extLst>
      <p:ext uri="{BB962C8B-B14F-4D97-AF65-F5344CB8AC3E}">
        <p14:creationId xmlns:p14="http://schemas.microsoft.com/office/powerpoint/2010/main" val="3452694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160201273"/>
              </p:ext>
            </p:extLst>
          </p:nvPr>
        </p:nvGraphicFramePr>
        <p:xfrm>
          <a:off x="2032000" y="286604"/>
          <a:ext cx="8128000" cy="58517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1839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14363"/>
            <a:ext cx="10515600" cy="6032500"/>
          </a:xfrm>
        </p:spPr>
        <p:txBody>
          <a:bodyPr>
            <a:normAutofit/>
          </a:bodyPr>
          <a:lstStyle/>
          <a:p>
            <a:endParaRPr lang="en-US" b="1" dirty="0"/>
          </a:p>
          <a:p>
            <a:endParaRPr lang="en-US" b="1" dirty="0" smtClean="0"/>
          </a:p>
          <a:p>
            <a:endParaRPr lang="en-US" b="1" dirty="0"/>
          </a:p>
          <a:p>
            <a:pPr marL="0" indent="0">
              <a:buNone/>
            </a:pPr>
            <a:endParaRPr lang="en-US" b="1" dirty="0" smtClean="0"/>
          </a:p>
          <a:p>
            <a:pPr marL="0" indent="0">
              <a:buNone/>
            </a:pPr>
            <a:endParaRPr lang="en-US" b="1" dirty="0"/>
          </a:p>
        </p:txBody>
      </p:sp>
      <p:graphicFrame>
        <p:nvGraphicFramePr>
          <p:cNvPr id="5" name="Diagram 4"/>
          <p:cNvGraphicFramePr/>
          <p:nvPr>
            <p:extLst>
              <p:ext uri="{D42A27DB-BD31-4B8C-83A1-F6EECF244321}">
                <p14:modId xmlns:p14="http://schemas.microsoft.com/office/powerpoint/2010/main" val="72495070"/>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1600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133600" y="287338"/>
            <a:ext cx="10058400" cy="1449387"/>
          </a:xfrm>
        </p:spPr>
        <p:txBody>
          <a:bodyPr/>
          <a:lstStyle/>
          <a:p>
            <a:r>
              <a:rPr lang="en-US" dirty="0" smtClean="0"/>
              <a:t>EFFECTIVE JUDGMENT WRITING</a:t>
            </a:r>
            <a:endParaRPr lang="en-US" dirty="0"/>
          </a:p>
        </p:txBody>
      </p:sp>
      <p:sp>
        <p:nvSpPr>
          <p:cNvPr id="3" name="Content Placeholder 2"/>
          <p:cNvSpPr>
            <a:spLocks noGrp="1"/>
          </p:cNvSpPr>
          <p:nvPr>
            <p:ph idx="4294967295"/>
          </p:nvPr>
        </p:nvSpPr>
        <p:spPr>
          <a:xfrm>
            <a:off x="0" y="1569493"/>
            <a:ext cx="10515600" cy="5745707"/>
          </a:xfrm>
        </p:spPr>
        <p:txBody>
          <a:bodyPr>
            <a:normAutofit/>
          </a:bodyPr>
          <a:lstStyle/>
          <a:p>
            <a:pPr marL="457200" indent="-457200" algn="just">
              <a:buFont typeface="+mj-lt"/>
              <a:buAutoNum type="arabicPeriod"/>
            </a:pPr>
            <a:r>
              <a:rPr lang="en-US" sz="2400" b="1" u="sng" dirty="0" smtClean="0"/>
              <a:t>Avoid repeating yourself </a:t>
            </a:r>
            <a:r>
              <a:rPr lang="en-US" sz="2400" dirty="0" smtClean="0"/>
              <a:t>( facts, names of counsel )</a:t>
            </a:r>
          </a:p>
          <a:p>
            <a:pPr marL="457200" indent="-457200" algn="just">
              <a:buFont typeface="+mj-lt"/>
              <a:buAutoNum type="arabicPeriod"/>
            </a:pPr>
            <a:r>
              <a:rPr lang="en-US" sz="2400" b="1" u="sng" dirty="0" smtClean="0"/>
              <a:t>Avoid pretentious jargon and legalese. It makes very little sense to the common man </a:t>
            </a:r>
            <a:r>
              <a:rPr lang="en-US" sz="2400" dirty="0" smtClean="0"/>
              <a:t>( you don’t need to impress as much as you need for the litigants to understand what has happened. People are more likely to respect a judgment if they understand it). Avoid mangled pieces of murdered Latin</a:t>
            </a:r>
            <a:r>
              <a:rPr lang="en-US" sz="2400" dirty="0"/>
              <a:t>!</a:t>
            </a:r>
            <a:r>
              <a:rPr lang="en-US" sz="2400" dirty="0" smtClean="0"/>
              <a:t> </a:t>
            </a:r>
          </a:p>
          <a:p>
            <a:pPr marL="457200" indent="-457200" algn="just">
              <a:buFont typeface="+mj-lt"/>
              <a:buAutoNum type="arabicPeriod"/>
            </a:pPr>
            <a:r>
              <a:rPr lang="en-US" sz="2400" b="1" u="sng" dirty="0" smtClean="0"/>
              <a:t>Short and crisp sentences usually do.( </a:t>
            </a:r>
            <a:r>
              <a:rPr lang="en-US" sz="2400" dirty="0" smtClean="0"/>
              <a:t>Multiple parties, charges, issues require longer judgments and longer sentences). Ensure that the judgment is not hard to read . What is hard to read is often hard to understand. Lahore High Court Judge who wrote 10-40 page judgments in 3-4 sentences!</a:t>
            </a:r>
          </a:p>
          <a:p>
            <a:pPr marL="457200" indent="-457200" algn="just">
              <a:buFont typeface="+mj-lt"/>
              <a:buAutoNum type="arabicPeriod"/>
            </a:pPr>
            <a:r>
              <a:rPr lang="en-US" sz="2400" b="1" u="sng" dirty="0" smtClean="0"/>
              <a:t>Use one word instead of more than one when the meaning is the same. </a:t>
            </a:r>
            <a:r>
              <a:rPr lang="en-US" sz="2400" dirty="0" smtClean="0"/>
              <a:t>Example : At this point in time = now, During the month of December = in December. See handout. </a:t>
            </a:r>
          </a:p>
          <a:p>
            <a:endParaRPr lang="en-US" dirty="0"/>
          </a:p>
        </p:txBody>
      </p:sp>
    </p:spTree>
    <p:extLst>
      <p:ext uri="{BB962C8B-B14F-4D97-AF65-F5344CB8AC3E}">
        <p14:creationId xmlns:p14="http://schemas.microsoft.com/office/powerpoint/2010/main" val="3985913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8364" y="313899"/>
            <a:ext cx="11218460" cy="5724644"/>
          </a:xfrm>
          <a:prstGeom prst="rect">
            <a:avLst/>
          </a:prstGeom>
          <a:noFill/>
        </p:spPr>
        <p:txBody>
          <a:bodyPr wrap="square" rtlCol="0">
            <a:spAutoFit/>
          </a:bodyPr>
          <a:lstStyle/>
          <a:p>
            <a:r>
              <a:rPr lang="en-US" sz="2400" b="1" u="sng" dirty="0" smtClean="0"/>
              <a:t>5. Judgment </a:t>
            </a:r>
            <a:r>
              <a:rPr lang="en-US" sz="2400" b="1" u="sng" dirty="0"/>
              <a:t>must be </a:t>
            </a:r>
            <a:r>
              <a:rPr lang="en-US" sz="2400" b="1" u="sng" dirty="0" smtClean="0"/>
              <a:t>issue-centric</a:t>
            </a:r>
            <a:r>
              <a:rPr lang="en-US" b="1" u="sng" dirty="0" smtClean="0"/>
              <a:t>.</a:t>
            </a:r>
          </a:p>
          <a:p>
            <a:endParaRPr lang="en-US" b="1" u="sng" dirty="0"/>
          </a:p>
          <a:p>
            <a:r>
              <a:rPr lang="en-US" sz="2400" b="1" u="sng" dirty="0" smtClean="0"/>
              <a:t>6. Sequence </a:t>
            </a:r>
            <a:r>
              <a:rPr lang="en-US" sz="2400" b="1" u="sng" dirty="0"/>
              <a:t>the Issues. </a:t>
            </a:r>
            <a:r>
              <a:rPr lang="en-US" sz="2400" dirty="0"/>
              <a:t>Clarity of thought must be communicated in the writing and this is possible through organized writing. What is the sequence? </a:t>
            </a:r>
            <a:r>
              <a:rPr lang="en-US" sz="2400" dirty="0" smtClean="0"/>
              <a:t>‘</a:t>
            </a:r>
          </a:p>
          <a:p>
            <a:endParaRPr lang="en-US" sz="2400" dirty="0"/>
          </a:p>
          <a:p>
            <a:r>
              <a:rPr lang="en-US" sz="2400" dirty="0" smtClean="0"/>
              <a:t>7</a:t>
            </a:r>
            <a:r>
              <a:rPr lang="en-US" sz="2400" b="1" u="sng" dirty="0" smtClean="0"/>
              <a:t>. Avoid </a:t>
            </a:r>
            <a:r>
              <a:rPr lang="en-US" sz="2400" b="1" u="sng" dirty="0" err="1" smtClean="0"/>
              <a:t>Overchronicaling</a:t>
            </a:r>
            <a:r>
              <a:rPr lang="en-US" sz="2400" dirty="0" smtClean="0"/>
              <a:t>. Not all dates are important. </a:t>
            </a:r>
          </a:p>
          <a:p>
            <a:endParaRPr lang="en-US" sz="2400" dirty="0"/>
          </a:p>
          <a:p>
            <a:r>
              <a:rPr lang="en-US" sz="2400" dirty="0"/>
              <a:t>8</a:t>
            </a:r>
            <a:r>
              <a:rPr lang="en-US" sz="2400" b="1" u="sng" dirty="0" smtClean="0"/>
              <a:t>. Always remember to edit and proof read the document. </a:t>
            </a:r>
            <a:r>
              <a:rPr lang="en-US" sz="2400" dirty="0" smtClean="0"/>
              <a:t>( Check for bad grammar, typos etc. )</a:t>
            </a:r>
          </a:p>
          <a:p>
            <a:endParaRPr lang="en-US" sz="2400" dirty="0"/>
          </a:p>
          <a:p>
            <a:r>
              <a:rPr lang="en-US" sz="2400" dirty="0" smtClean="0"/>
              <a:t>9. </a:t>
            </a:r>
            <a:r>
              <a:rPr lang="en-US" sz="2400" b="1" u="sng" dirty="0" smtClean="0"/>
              <a:t>Avoid unnecessary preambles</a:t>
            </a:r>
            <a:r>
              <a:rPr lang="en-US" sz="2400" dirty="0" smtClean="0"/>
              <a:t>. Example </a:t>
            </a:r>
          </a:p>
          <a:p>
            <a:r>
              <a:rPr lang="en-US" sz="2400" dirty="0" smtClean="0"/>
              <a:t>It is important to add….</a:t>
            </a:r>
          </a:p>
          <a:p>
            <a:r>
              <a:rPr lang="en-US" sz="2400" dirty="0" smtClean="0"/>
              <a:t>It is interesting to note…</a:t>
            </a:r>
          </a:p>
          <a:p>
            <a:r>
              <a:rPr lang="en-US" sz="2400" dirty="0" smtClean="0"/>
              <a:t>It may be recalled that….</a:t>
            </a:r>
            <a:endParaRPr lang="en-US" sz="2400" dirty="0"/>
          </a:p>
          <a:p>
            <a:endParaRPr lang="en-US" b="1" u="sng" dirty="0"/>
          </a:p>
          <a:p>
            <a:endParaRPr lang="en-US" dirty="0"/>
          </a:p>
        </p:txBody>
      </p:sp>
    </p:spTree>
    <p:extLst>
      <p:ext uri="{BB962C8B-B14F-4D97-AF65-F5344CB8AC3E}">
        <p14:creationId xmlns:p14="http://schemas.microsoft.com/office/powerpoint/2010/main" val="1023229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YOUR STYLE OF JUDGMENT WRITING?</a:t>
            </a:r>
            <a:endParaRPr lang="en-US" dirty="0"/>
          </a:p>
        </p:txBody>
      </p:sp>
      <p:sp>
        <p:nvSpPr>
          <p:cNvPr id="3" name="Content Placeholder 2"/>
          <p:cNvSpPr>
            <a:spLocks noGrp="1"/>
          </p:cNvSpPr>
          <p:nvPr>
            <p:ph idx="1"/>
          </p:nvPr>
        </p:nvSpPr>
        <p:spPr/>
        <p:txBody>
          <a:bodyPr>
            <a:normAutofit/>
          </a:bodyPr>
          <a:lstStyle/>
          <a:p>
            <a:r>
              <a:rPr lang="en-US" sz="2400" dirty="0" smtClean="0"/>
              <a:t>What style do you prefer? Ask yourself?</a:t>
            </a:r>
          </a:p>
          <a:p>
            <a:endParaRPr lang="en-US" sz="2400" dirty="0"/>
          </a:p>
          <a:p>
            <a:pPr marL="0" indent="0">
              <a:buNone/>
            </a:pPr>
            <a:r>
              <a:rPr lang="en-US" sz="2400" dirty="0" smtClean="0"/>
              <a:t>1. Start with narrating the entire trial chronologically , one witness after another? A ….B…..C…..D…..Z</a:t>
            </a:r>
          </a:p>
          <a:p>
            <a:pPr marL="0" indent="0">
              <a:buNone/>
            </a:pPr>
            <a:r>
              <a:rPr lang="en-US" sz="2400" dirty="0" smtClean="0"/>
              <a:t>           OR</a:t>
            </a:r>
          </a:p>
          <a:p>
            <a:endParaRPr lang="en-US" sz="2400" dirty="0"/>
          </a:p>
          <a:p>
            <a:pPr marL="0" indent="0">
              <a:buNone/>
            </a:pPr>
            <a:r>
              <a:rPr lang="en-US" sz="2400" dirty="0" smtClean="0"/>
              <a:t>2. Think and write in terms of issues and group relevant witnesses and issues under the issues as you decide on them.</a:t>
            </a:r>
          </a:p>
          <a:p>
            <a:endParaRPr lang="en-US" dirty="0"/>
          </a:p>
        </p:txBody>
      </p:sp>
    </p:spTree>
    <p:extLst>
      <p:ext uri="{BB962C8B-B14F-4D97-AF65-F5344CB8AC3E}">
        <p14:creationId xmlns:p14="http://schemas.microsoft.com/office/powerpoint/2010/main" val="1020114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JUDGMENTS FOR GRASSHOPPERS</a:t>
            </a:r>
            <a:endParaRPr lang="en-US" dirty="0"/>
          </a:p>
        </p:txBody>
      </p:sp>
      <p:sp>
        <p:nvSpPr>
          <p:cNvPr id="3" name="Content Placeholder 2"/>
          <p:cNvSpPr>
            <a:spLocks noGrp="1"/>
          </p:cNvSpPr>
          <p:nvPr>
            <p:ph idx="1"/>
          </p:nvPr>
        </p:nvSpPr>
        <p:spPr/>
        <p:txBody>
          <a:bodyPr/>
          <a:lstStyle/>
          <a:p>
            <a:r>
              <a:rPr lang="en-US" sz="2400" dirty="0" smtClean="0"/>
              <a:t>Former Justice Ian </a:t>
            </a:r>
            <a:r>
              <a:rPr lang="en-US" sz="2400" dirty="0" err="1" smtClean="0"/>
              <a:t>Binnie</a:t>
            </a:r>
            <a:r>
              <a:rPr lang="en-US" sz="2400" dirty="0" smtClean="0"/>
              <a:t> of the Supreme Court of Canada said judgments were written for grasshoppers ; hop to top- hop to the bottom, hop to the middle then hop to the top again.</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354" y="3501585"/>
            <a:ext cx="4533829" cy="3151770"/>
          </a:xfrm>
          <a:prstGeom prst="rect">
            <a:avLst/>
          </a:prstGeom>
        </p:spPr>
      </p:pic>
    </p:spTree>
    <p:extLst>
      <p:ext uri="{BB962C8B-B14F-4D97-AF65-F5344CB8AC3E}">
        <p14:creationId xmlns:p14="http://schemas.microsoft.com/office/powerpoint/2010/main" val="3412953698"/>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387</TotalTime>
  <Words>2075</Words>
  <Application>Microsoft Office PowerPoint</Application>
  <PresentationFormat>Widescreen</PresentationFormat>
  <Paragraphs>166</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Retrospect</vt:lpstr>
      <vt:lpstr>THE ART OF JUDGMENT WRITING: SIMPLIFIED  </vt:lpstr>
      <vt:lpstr>WHAT IS THE ROLE OF A JUDGE?</vt:lpstr>
      <vt:lpstr>PLENARY DISCUSSION</vt:lpstr>
      <vt:lpstr>PowerPoint Presentation</vt:lpstr>
      <vt:lpstr>PowerPoint Presentation</vt:lpstr>
      <vt:lpstr>EFFECTIVE JUDGMENT WRITING</vt:lpstr>
      <vt:lpstr>PowerPoint Presentation</vt:lpstr>
      <vt:lpstr>WHAT IS YOUR STYLE OF JUDGMENT WRITING?</vt:lpstr>
      <vt:lpstr>JUDGMENTS FOR GRASSHOPPERS</vt:lpstr>
      <vt:lpstr>WHAT SHOULD A JUDGMENT INCLUDE AND EXCLUDE?</vt:lpstr>
      <vt:lpstr>SUGGESTED STRUCTURE</vt:lpstr>
      <vt:lpstr>PowerPoint Presentation</vt:lpstr>
      <vt:lpstr>PowerPoint Presentation</vt:lpstr>
      <vt:lpstr>PowerPoint Presentation</vt:lpstr>
      <vt:lpstr>PowerPoint Presentation</vt:lpstr>
      <vt:lpstr>Closer look at dealing with ‘ISSUES’</vt:lpstr>
      <vt:lpstr>PowerPoint Presentation</vt:lpstr>
      <vt:lpstr>For contract matters:</vt:lpstr>
      <vt:lpstr>PowerPoint Presentation</vt:lpstr>
      <vt:lpstr>PowerPoint Presentation</vt:lpstr>
      <vt:lpstr>PowerPoint Presentation</vt:lpstr>
      <vt:lpstr>PowerPoint Presentation</vt:lpstr>
      <vt:lpstr>PowerPoint Presentation</vt:lpstr>
    </vt:vector>
  </TitlesOfParts>
  <Company>LAO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ART OF JUDGMENT WRITING</dc:title>
  <dc:creator>Haya Zahid</dc:creator>
  <cp:lastModifiedBy>Shahzaman</cp:lastModifiedBy>
  <cp:revision>29</cp:revision>
  <cp:lastPrinted>2015-12-02T09:50:28Z</cp:lastPrinted>
  <dcterms:created xsi:type="dcterms:W3CDTF">2015-11-25T06:37:35Z</dcterms:created>
  <dcterms:modified xsi:type="dcterms:W3CDTF">2019-01-29T07:01:16Z</dcterms:modified>
</cp:coreProperties>
</file>